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80" r:id="rId3"/>
    <p:sldId id="278" r:id="rId4"/>
    <p:sldId id="273" r:id="rId5"/>
    <p:sldId id="264" r:id="rId6"/>
    <p:sldId id="279" r:id="rId7"/>
    <p:sldId id="282" r:id="rId8"/>
    <p:sldId id="27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6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672BC-E8F0-4067-8BB2-CD0513A5460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9341642-1210-40C7-8B3C-4A8AEB67C385}">
      <dgm:prSet phldrT="[Text]"/>
      <dgm:spPr/>
      <dgm:t>
        <a:bodyPr/>
        <a:lstStyle/>
        <a:p>
          <a:r>
            <a:rPr lang="en-US" dirty="0"/>
            <a:t>2016</a:t>
          </a:r>
        </a:p>
      </dgm:t>
    </dgm:pt>
    <dgm:pt modelId="{88F3461C-6BC5-4953-8A41-A5B5FE14D71A}" type="parTrans" cxnId="{817C4A4F-1116-4C2F-8E15-B47C9A47DA82}">
      <dgm:prSet/>
      <dgm:spPr/>
      <dgm:t>
        <a:bodyPr/>
        <a:lstStyle/>
        <a:p>
          <a:endParaRPr lang="en-US"/>
        </a:p>
      </dgm:t>
    </dgm:pt>
    <dgm:pt modelId="{1C1B4329-8E33-42BD-960B-9A8105E73EE1}" type="sibTrans" cxnId="{817C4A4F-1116-4C2F-8E15-B47C9A47DA82}">
      <dgm:prSet/>
      <dgm:spPr/>
      <dgm:t>
        <a:bodyPr/>
        <a:lstStyle/>
        <a:p>
          <a:endParaRPr lang="en-US"/>
        </a:p>
      </dgm:t>
    </dgm:pt>
    <dgm:pt modelId="{C7CB3065-EC62-4EC4-BCD1-F3C99F8CC5F3}">
      <dgm:prSet phldrT="[Text]"/>
      <dgm:spPr/>
      <dgm:t>
        <a:bodyPr/>
        <a:lstStyle/>
        <a:p>
          <a:pPr>
            <a:buFont typeface="Arial" panose="020B0604020202020204" pitchFamily="34" charset="0"/>
            <a:buChar char="•"/>
          </a:pPr>
          <a:r>
            <a:rPr lang="en-US" dirty="0"/>
            <a:t>25 Applicants </a:t>
          </a:r>
        </a:p>
        <a:p>
          <a:pPr>
            <a:buFont typeface="Arial" panose="020B0604020202020204" pitchFamily="34" charset="0"/>
            <a:buChar char="•"/>
          </a:pPr>
          <a:r>
            <a:rPr lang="en-US" dirty="0"/>
            <a:t>6 Finalists</a:t>
          </a:r>
        </a:p>
      </dgm:t>
    </dgm:pt>
    <dgm:pt modelId="{5B6537F4-79D9-4A64-8AAD-D1EEF1454C48}" type="parTrans" cxnId="{61CA25F4-9F90-4627-9FE6-81936980D4AE}">
      <dgm:prSet/>
      <dgm:spPr/>
      <dgm:t>
        <a:bodyPr/>
        <a:lstStyle/>
        <a:p>
          <a:endParaRPr lang="en-US"/>
        </a:p>
      </dgm:t>
    </dgm:pt>
    <dgm:pt modelId="{689FC6FD-000A-4123-A66E-742581CAF5E3}" type="sibTrans" cxnId="{61CA25F4-9F90-4627-9FE6-81936980D4AE}">
      <dgm:prSet/>
      <dgm:spPr/>
      <dgm:t>
        <a:bodyPr/>
        <a:lstStyle/>
        <a:p>
          <a:endParaRPr lang="en-US"/>
        </a:p>
      </dgm:t>
    </dgm:pt>
    <dgm:pt modelId="{32B6789F-D9E2-40E7-87F5-643FCD506A12}">
      <dgm:prSet phldrT="[Text]"/>
      <dgm:spPr/>
      <dgm:t>
        <a:bodyPr/>
        <a:lstStyle/>
        <a:p>
          <a:r>
            <a:rPr lang="en-US" dirty="0"/>
            <a:t>Top winner raised $250K in pre-seed capital / hired staff</a:t>
          </a:r>
        </a:p>
      </dgm:t>
    </dgm:pt>
    <dgm:pt modelId="{84C1FCD0-75E5-4070-BC52-2A0FAE9B4804}" type="parTrans" cxnId="{4BAFAB32-1259-4223-B527-A73C500C0ACC}">
      <dgm:prSet/>
      <dgm:spPr/>
      <dgm:t>
        <a:bodyPr/>
        <a:lstStyle/>
        <a:p>
          <a:endParaRPr lang="en-US"/>
        </a:p>
      </dgm:t>
    </dgm:pt>
    <dgm:pt modelId="{B5C9C6B5-7F2A-4F85-91F8-4EAD0B16885E}" type="sibTrans" cxnId="{4BAFAB32-1259-4223-B527-A73C500C0ACC}">
      <dgm:prSet/>
      <dgm:spPr/>
      <dgm:t>
        <a:bodyPr/>
        <a:lstStyle/>
        <a:p>
          <a:endParaRPr lang="en-US"/>
        </a:p>
      </dgm:t>
    </dgm:pt>
    <dgm:pt modelId="{FC0C6052-682E-45C0-93FE-91F03A610C33}">
      <dgm:prSet phldrT="[Text]"/>
      <dgm:spPr/>
      <dgm:t>
        <a:bodyPr/>
        <a:lstStyle/>
        <a:p>
          <a:r>
            <a:rPr lang="en-US" dirty="0"/>
            <a:t>2017</a:t>
          </a:r>
        </a:p>
      </dgm:t>
    </dgm:pt>
    <dgm:pt modelId="{009FD3C7-542B-4F11-89E7-28EAB0F1DCCE}" type="parTrans" cxnId="{F263FB7E-6B8C-4C36-A07F-20E519B1E954}">
      <dgm:prSet/>
      <dgm:spPr/>
      <dgm:t>
        <a:bodyPr/>
        <a:lstStyle/>
        <a:p>
          <a:endParaRPr lang="en-US"/>
        </a:p>
      </dgm:t>
    </dgm:pt>
    <dgm:pt modelId="{212F07A0-23A0-42B2-A588-B725EB3B484D}" type="sibTrans" cxnId="{F263FB7E-6B8C-4C36-A07F-20E519B1E954}">
      <dgm:prSet/>
      <dgm:spPr/>
      <dgm:t>
        <a:bodyPr/>
        <a:lstStyle/>
        <a:p>
          <a:endParaRPr lang="en-US"/>
        </a:p>
      </dgm:t>
    </dgm:pt>
    <dgm:pt modelId="{A2BD29C3-8B9B-4FF3-ADC2-D466DF1AA8C6}">
      <dgm:prSet phldrT="[Text]"/>
      <dgm:spPr/>
      <dgm:t>
        <a:bodyPr/>
        <a:lstStyle/>
        <a:p>
          <a:r>
            <a:rPr lang="en-US" dirty="0"/>
            <a:t>33 Applicants</a:t>
          </a:r>
        </a:p>
        <a:p>
          <a:r>
            <a:rPr lang="en-US" dirty="0"/>
            <a:t>5 Finalists</a:t>
          </a:r>
        </a:p>
      </dgm:t>
    </dgm:pt>
    <dgm:pt modelId="{BAF3D488-33E1-4E05-96CA-F3DCD327EBA9}" type="parTrans" cxnId="{A3AFB421-54FE-47BC-9EF8-1EB3EB6BEB36}">
      <dgm:prSet/>
      <dgm:spPr/>
      <dgm:t>
        <a:bodyPr/>
        <a:lstStyle/>
        <a:p>
          <a:endParaRPr lang="en-US"/>
        </a:p>
      </dgm:t>
    </dgm:pt>
    <dgm:pt modelId="{C604C75C-1783-4FB3-B472-720FAC12F26E}" type="sibTrans" cxnId="{A3AFB421-54FE-47BC-9EF8-1EB3EB6BEB36}">
      <dgm:prSet/>
      <dgm:spPr/>
      <dgm:t>
        <a:bodyPr/>
        <a:lstStyle/>
        <a:p>
          <a:endParaRPr lang="en-US"/>
        </a:p>
      </dgm:t>
    </dgm:pt>
    <dgm:pt modelId="{6035FA5A-9B50-4C98-B16C-2AFA28D00E01}">
      <dgm:prSet phldrT="[Text]"/>
      <dgm:spPr/>
      <dgm:t>
        <a:bodyPr/>
        <a:lstStyle/>
        <a:p>
          <a:r>
            <a:rPr lang="en-US" dirty="0"/>
            <a:t>Top winner recognized by media / increased subscribers to APP / expanded services</a:t>
          </a:r>
        </a:p>
      </dgm:t>
    </dgm:pt>
    <dgm:pt modelId="{4BB1DC7E-7A82-4990-AB0B-45EA1116BC47}" type="parTrans" cxnId="{B0DD7AE1-54CE-4423-A282-90B94A77AD72}">
      <dgm:prSet/>
      <dgm:spPr/>
      <dgm:t>
        <a:bodyPr/>
        <a:lstStyle/>
        <a:p>
          <a:endParaRPr lang="en-US"/>
        </a:p>
      </dgm:t>
    </dgm:pt>
    <dgm:pt modelId="{EDB9208E-C6EF-4ADA-84EF-A49A13FEBF7E}" type="sibTrans" cxnId="{B0DD7AE1-54CE-4423-A282-90B94A77AD72}">
      <dgm:prSet/>
      <dgm:spPr/>
      <dgm:t>
        <a:bodyPr/>
        <a:lstStyle/>
        <a:p>
          <a:endParaRPr lang="en-US"/>
        </a:p>
      </dgm:t>
    </dgm:pt>
    <dgm:pt modelId="{82E85A6B-9235-4318-B4F3-050D2D48D840}">
      <dgm:prSet phldrT="[Text]"/>
      <dgm:spPr/>
      <dgm:t>
        <a:bodyPr/>
        <a:lstStyle/>
        <a:p>
          <a:r>
            <a:rPr lang="en-US" dirty="0"/>
            <a:t>2018</a:t>
          </a:r>
        </a:p>
      </dgm:t>
    </dgm:pt>
    <dgm:pt modelId="{FE99E723-D1C3-4BCA-AE4C-E55533D59DEA}" type="parTrans" cxnId="{8C9300A8-E23F-4AFE-A4E6-05876029B438}">
      <dgm:prSet/>
      <dgm:spPr/>
      <dgm:t>
        <a:bodyPr/>
        <a:lstStyle/>
        <a:p>
          <a:endParaRPr lang="en-US"/>
        </a:p>
      </dgm:t>
    </dgm:pt>
    <dgm:pt modelId="{38F505D7-B00A-483C-83CF-9BFE3709342A}" type="sibTrans" cxnId="{8C9300A8-E23F-4AFE-A4E6-05876029B438}">
      <dgm:prSet/>
      <dgm:spPr/>
      <dgm:t>
        <a:bodyPr/>
        <a:lstStyle/>
        <a:p>
          <a:endParaRPr lang="en-US"/>
        </a:p>
      </dgm:t>
    </dgm:pt>
    <dgm:pt modelId="{03279021-685A-4C1A-A7E3-9657844C6EBC}">
      <dgm:prSet phldrT="[Text]"/>
      <dgm:spPr/>
      <dgm:t>
        <a:bodyPr/>
        <a:lstStyle/>
        <a:p>
          <a:r>
            <a:rPr lang="en-US" dirty="0"/>
            <a:t>45 Applicants</a:t>
          </a:r>
        </a:p>
        <a:p>
          <a:r>
            <a:rPr lang="en-US" dirty="0"/>
            <a:t>8 Finalists</a:t>
          </a:r>
        </a:p>
      </dgm:t>
    </dgm:pt>
    <dgm:pt modelId="{86464FA8-B07F-47C2-96A4-726CD08EF952}" type="parTrans" cxnId="{10825567-6303-4807-A20C-19BB4C272115}">
      <dgm:prSet/>
      <dgm:spPr/>
      <dgm:t>
        <a:bodyPr/>
        <a:lstStyle/>
        <a:p>
          <a:endParaRPr lang="en-US"/>
        </a:p>
      </dgm:t>
    </dgm:pt>
    <dgm:pt modelId="{681FEC96-A6A3-4E23-9A0A-1E5CAD7B081F}" type="sibTrans" cxnId="{10825567-6303-4807-A20C-19BB4C272115}">
      <dgm:prSet/>
      <dgm:spPr/>
      <dgm:t>
        <a:bodyPr/>
        <a:lstStyle/>
        <a:p>
          <a:endParaRPr lang="en-US"/>
        </a:p>
      </dgm:t>
    </dgm:pt>
    <dgm:pt modelId="{B16DE6E8-2F71-4604-AD5A-A96549D85538}" type="pres">
      <dgm:prSet presAssocID="{E5C672BC-E8F0-4067-8BB2-CD0513A54602}" presName="theList" presStyleCnt="0">
        <dgm:presLayoutVars>
          <dgm:dir/>
          <dgm:animLvl val="lvl"/>
          <dgm:resizeHandles val="exact"/>
        </dgm:presLayoutVars>
      </dgm:prSet>
      <dgm:spPr/>
    </dgm:pt>
    <dgm:pt modelId="{8CE7F6D2-33CD-40FF-8904-127171B1A98A}" type="pres">
      <dgm:prSet presAssocID="{D9341642-1210-40C7-8B3C-4A8AEB67C385}" presName="compNode" presStyleCnt="0"/>
      <dgm:spPr/>
    </dgm:pt>
    <dgm:pt modelId="{671A5C8F-F411-409E-B3A6-1E41E96B6C78}" type="pres">
      <dgm:prSet presAssocID="{D9341642-1210-40C7-8B3C-4A8AEB67C385}" presName="aNode" presStyleLbl="bgShp" presStyleIdx="0" presStyleCnt="3"/>
      <dgm:spPr/>
    </dgm:pt>
    <dgm:pt modelId="{BF7FF71E-7AA2-4AE5-A931-A69448BFB168}" type="pres">
      <dgm:prSet presAssocID="{D9341642-1210-40C7-8B3C-4A8AEB67C385}" presName="textNode" presStyleLbl="bgShp" presStyleIdx="0" presStyleCnt="3"/>
      <dgm:spPr/>
    </dgm:pt>
    <dgm:pt modelId="{B71955A4-98B0-466F-A604-24DFC3408432}" type="pres">
      <dgm:prSet presAssocID="{D9341642-1210-40C7-8B3C-4A8AEB67C385}" presName="compChildNode" presStyleCnt="0"/>
      <dgm:spPr/>
    </dgm:pt>
    <dgm:pt modelId="{1D229726-F505-4158-9235-EC63FD25B44A}" type="pres">
      <dgm:prSet presAssocID="{D9341642-1210-40C7-8B3C-4A8AEB67C385}" presName="theInnerList" presStyleCnt="0"/>
      <dgm:spPr/>
    </dgm:pt>
    <dgm:pt modelId="{B09AB87B-4DB2-4D67-AD49-AB5ADF3EA032}" type="pres">
      <dgm:prSet presAssocID="{C7CB3065-EC62-4EC4-BCD1-F3C99F8CC5F3}" presName="childNode" presStyleLbl="node1" presStyleIdx="0" presStyleCnt="5">
        <dgm:presLayoutVars>
          <dgm:bulletEnabled val="1"/>
        </dgm:presLayoutVars>
      </dgm:prSet>
      <dgm:spPr/>
    </dgm:pt>
    <dgm:pt modelId="{E9681AD7-F0E5-42E2-A606-1EF3507C5960}" type="pres">
      <dgm:prSet presAssocID="{C7CB3065-EC62-4EC4-BCD1-F3C99F8CC5F3}" presName="aSpace2" presStyleCnt="0"/>
      <dgm:spPr/>
    </dgm:pt>
    <dgm:pt modelId="{113BD2D6-A1CE-4FE5-9BC2-8510D99EFE37}" type="pres">
      <dgm:prSet presAssocID="{32B6789F-D9E2-40E7-87F5-643FCD506A12}" presName="childNode" presStyleLbl="node1" presStyleIdx="1" presStyleCnt="5">
        <dgm:presLayoutVars>
          <dgm:bulletEnabled val="1"/>
        </dgm:presLayoutVars>
      </dgm:prSet>
      <dgm:spPr/>
    </dgm:pt>
    <dgm:pt modelId="{16DEB18F-DF2B-4030-8273-141F935F0B08}" type="pres">
      <dgm:prSet presAssocID="{D9341642-1210-40C7-8B3C-4A8AEB67C385}" presName="aSpace" presStyleCnt="0"/>
      <dgm:spPr/>
    </dgm:pt>
    <dgm:pt modelId="{9891B54D-0A29-4FA2-BEB1-0347F0700C33}" type="pres">
      <dgm:prSet presAssocID="{FC0C6052-682E-45C0-93FE-91F03A610C33}" presName="compNode" presStyleCnt="0"/>
      <dgm:spPr/>
    </dgm:pt>
    <dgm:pt modelId="{903D9DCB-DA75-4B19-B582-A9A1C26D64EF}" type="pres">
      <dgm:prSet presAssocID="{FC0C6052-682E-45C0-93FE-91F03A610C33}" presName="aNode" presStyleLbl="bgShp" presStyleIdx="1" presStyleCnt="3"/>
      <dgm:spPr/>
    </dgm:pt>
    <dgm:pt modelId="{F49E3599-3E36-402A-93FE-2468F32CBF18}" type="pres">
      <dgm:prSet presAssocID="{FC0C6052-682E-45C0-93FE-91F03A610C33}" presName="textNode" presStyleLbl="bgShp" presStyleIdx="1" presStyleCnt="3"/>
      <dgm:spPr/>
    </dgm:pt>
    <dgm:pt modelId="{72476322-296E-4341-847B-E0D7430FAE6E}" type="pres">
      <dgm:prSet presAssocID="{FC0C6052-682E-45C0-93FE-91F03A610C33}" presName="compChildNode" presStyleCnt="0"/>
      <dgm:spPr/>
    </dgm:pt>
    <dgm:pt modelId="{1D5E7AE3-0986-489C-8C17-4B8DCA634FA7}" type="pres">
      <dgm:prSet presAssocID="{FC0C6052-682E-45C0-93FE-91F03A610C33}" presName="theInnerList" presStyleCnt="0"/>
      <dgm:spPr/>
    </dgm:pt>
    <dgm:pt modelId="{031EAE6E-E2E3-4994-B902-24AEB5FC9F87}" type="pres">
      <dgm:prSet presAssocID="{A2BD29C3-8B9B-4FF3-ADC2-D466DF1AA8C6}" presName="childNode" presStyleLbl="node1" presStyleIdx="2" presStyleCnt="5">
        <dgm:presLayoutVars>
          <dgm:bulletEnabled val="1"/>
        </dgm:presLayoutVars>
      </dgm:prSet>
      <dgm:spPr/>
    </dgm:pt>
    <dgm:pt modelId="{F02DD428-52A4-4212-9C86-67B90DFCE056}" type="pres">
      <dgm:prSet presAssocID="{A2BD29C3-8B9B-4FF3-ADC2-D466DF1AA8C6}" presName="aSpace2" presStyleCnt="0"/>
      <dgm:spPr/>
    </dgm:pt>
    <dgm:pt modelId="{724B9AED-269A-4D3D-851B-F0F977EF8D35}" type="pres">
      <dgm:prSet presAssocID="{6035FA5A-9B50-4C98-B16C-2AFA28D00E01}" presName="childNode" presStyleLbl="node1" presStyleIdx="3" presStyleCnt="5">
        <dgm:presLayoutVars>
          <dgm:bulletEnabled val="1"/>
        </dgm:presLayoutVars>
      </dgm:prSet>
      <dgm:spPr/>
    </dgm:pt>
    <dgm:pt modelId="{471D57CD-7015-4AEF-BD21-76C6564A53EA}" type="pres">
      <dgm:prSet presAssocID="{FC0C6052-682E-45C0-93FE-91F03A610C33}" presName="aSpace" presStyleCnt="0"/>
      <dgm:spPr/>
    </dgm:pt>
    <dgm:pt modelId="{A12CB030-2CCB-47DA-9CDC-0E90A1746871}" type="pres">
      <dgm:prSet presAssocID="{82E85A6B-9235-4318-B4F3-050D2D48D840}" presName="compNode" presStyleCnt="0"/>
      <dgm:spPr/>
    </dgm:pt>
    <dgm:pt modelId="{F154C49C-2003-411A-B0ED-1F802A5167F7}" type="pres">
      <dgm:prSet presAssocID="{82E85A6B-9235-4318-B4F3-050D2D48D840}" presName="aNode" presStyleLbl="bgShp" presStyleIdx="2" presStyleCnt="3"/>
      <dgm:spPr/>
    </dgm:pt>
    <dgm:pt modelId="{16DFCD39-DEEC-48C6-8738-4ED235B5CE3D}" type="pres">
      <dgm:prSet presAssocID="{82E85A6B-9235-4318-B4F3-050D2D48D840}" presName="textNode" presStyleLbl="bgShp" presStyleIdx="2" presStyleCnt="3"/>
      <dgm:spPr/>
    </dgm:pt>
    <dgm:pt modelId="{ACA98D2E-DD0D-4AA7-80E0-76440EC91B02}" type="pres">
      <dgm:prSet presAssocID="{82E85A6B-9235-4318-B4F3-050D2D48D840}" presName="compChildNode" presStyleCnt="0"/>
      <dgm:spPr/>
    </dgm:pt>
    <dgm:pt modelId="{D2940303-B38B-4513-9108-A6038CAEA739}" type="pres">
      <dgm:prSet presAssocID="{82E85A6B-9235-4318-B4F3-050D2D48D840}" presName="theInnerList" presStyleCnt="0"/>
      <dgm:spPr/>
    </dgm:pt>
    <dgm:pt modelId="{35911752-9964-4CC0-9350-B1DDBFF0EE8E}" type="pres">
      <dgm:prSet presAssocID="{03279021-685A-4C1A-A7E3-9657844C6EBC}" presName="childNode" presStyleLbl="node1" presStyleIdx="4" presStyleCnt="5">
        <dgm:presLayoutVars>
          <dgm:bulletEnabled val="1"/>
        </dgm:presLayoutVars>
      </dgm:prSet>
      <dgm:spPr/>
    </dgm:pt>
  </dgm:ptLst>
  <dgm:cxnLst>
    <dgm:cxn modelId="{4123E307-9C60-454D-B7A2-76FD9ADDECFC}" type="presOf" srcId="{03279021-685A-4C1A-A7E3-9657844C6EBC}" destId="{35911752-9964-4CC0-9350-B1DDBFF0EE8E}" srcOrd="0" destOrd="0" presId="urn:microsoft.com/office/officeart/2005/8/layout/lProcess2"/>
    <dgm:cxn modelId="{060A360C-71C0-4020-B034-1AA40CD0A5D2}" type="presOf" srcId="{D9341642-1210-40C7-8B3C-4A8AEB67C385}" destId="{671A5C8F-F411-409E-B3A6-1E41E96B6C78}" srcOrd="0" destOrd="0" presId="urn:microsoft.com/office/officeart/2005/8/layout/lProcess2"/>
    <dgm:cxn modelId="{E8785C0F-2015-4E63-9929-69CD7975AF3B}" type="presOf" srcId="{32B6789F-D9E2-40E7-87F5-643FCD506A12}" destId="{113BD2D6-A1CE-4FE5-9BC2-8510D99EFE37}" srcOrd="0" destOrd="0" presId="urn:microsoft.com/office/officeart/2005/8/layout/lProcess2"/>
    <dgm:cxn modelId="{A3AFB421-54FE-47BC-9EF8-1EB3EB6BEB36}" srcId="{FC0C6052-682E-45C0-93FE-91F03A610C33}" destId="{A2BD29C3-8B9B-4FF3-ADC2-D466DF1AA8C6}" srcOrd="0" destOrd="0" parTransId="{BAF3D488-33E1-4E05-96CA-F3DCD327EBA9}" sibTransId="{C604C75C-1783-4FB3-B472-720FAC12F26E}"/>
    <dgm:cxn modelId="{4BAFAB32-1259-4223-B527-A73C500C0ACC}" srcId="{D9341642-1210-40C7-8B3C-4A8AEB67C385}" destId="{32B6789F-D9E2-40E7-87F5-643FCD506A12}" srcOrd="1" destOrd="0" parTransId="{84C1FCD0-75E5-4070-BC52-2A0FAE9B4804}" sibTransId="{B5C9C6B5-7F2A-4F85-91F8-4EAD0B16885E}"/>
    <dgm:cxn modelId="{C7AE583D-A68F-4E2E-A79F-41A2E78C0E7B}" type="presOf" srcId="{82E85A6B-9235-4318-B4F3-050D2D48D840}" destId="{F154C49C-2003-411A-B0ED-1F802A5167F7}" srcOrd="0" destOrd="0" presId="urn:microsoft.com/office/officeart/2005/8/layout/lProcess2"/>
    <dgm:cxn modelId="{D45CA73F-3D92-43A3-AD37-5DE732F11C87}" type="presOf" srcId="{6035FA5A-9B50-4C98-B16C-2AFA28D00E01}" destId="{724B9AED-269A-4D3D-851B-F0F977EF8D35}" srcOrd="0" destOrd="0" presId="urn:microsoft.com/office/officeart/2005/8/layout/lProcess2"/>
    <dgm:cxn modelId="{5988C565-5B8A-4115-8EED-AEDF4FF72292}" type="presOf" srcId="{E5C672BC-E8F0-4067-8BB2-CD0513A54602}" destId="{B16DE6E8-2F71-4604-AD5A-A96549D85538}" srcOrd="0" destOrd="0" presId="urn:microsoft.com/office/officeart/2005/8/layout/lProcess2"/>
    <dgm:cxn modelId="{10825567-6303-4807-A20C-19BB4C272115}" srcId="{82E85A6B-9235-4318-B4F3-050D2D48D840}" destId="{03279021-685A-4C1A-A7E3-9657844C6EBC}" srcOrd="0" destOrd="0" parTransId="{86464FA8-B07F-47C2-96A4-726CD08EF952}" sibTransId="{681FEC96-A6A3-4E23-9A0A-1E5CAD7B081F}"/>
    <dgm:cxn modelId="{DDAE1B49-CFF5-45C5-9397-90250D802A6C}" type="presOf" srcId="{82E85A6B-9235-4318-B4F3-050D2D48D840}" destId="{16DFCD39-DEEC-48C6-8738-4ED235B5CE3D}" srcOrd="1" destOrd="0" presId="urn:microsoft.com/office/officeart/2005/8/layout/lProcess2"/>
    <dgm:cxn modelId="{817C4A4F-1116-4C2F-8E15-B47C9A47DA82}" srcId="{E5C672BC-E8F0-4067-8BB2-CD0513A54602}" destId="{D9341642-1210-40C7-8B3C-4A8AEB67C385}" srcOrd="0" destOrd="0" parTransId="{88F3461C-6BC5-4953-8A41-A5B5FE14D71A}" sibTransId="{1C1B4329-8E33-42BD-960B-9A8105E73EE1}"/>
    <dgm:cxn modelId="{F263FB7E-6B8C-4C36-A07F-20E519B1E954}" srcId="{E5C672BC-E8F0-4067-8BB2-CD0513A54602}" destId="{FC0C6052-682E-45C0-93FE-91F03A610C33}" srcOrd="1" destOrd="0" parTransId="{009FD3C7-542B-4F11-89E7-28EAB0F1DCCE}" sibTransId="{212F07A0-23A0-42B2-A588-B725EB3B484D}"/>
    <dgm:cxn modelId="{8E06A580-38E8-42EB-95FD-F6DD65E0F23F}" type="presOf" srcId="{FC0C6052-682E-45C0-93FE-91F03A610C33}" destId="{903D9DCB-DA75-4B19-B582-A9A1C26D64EF}" srcOrd="0" destOrd="0" presId="urn:microsoft.com/office/officeart/2005/8/layout/lProcess2"/>
    <dgm:cxn modelId="{163C94A0-F85C-4388-9DDC-056AB57FF6D5}" type="presOf" srcId="{C7CB3065-EC62-4EC4-BCD1-F3C99F8CC5F3}" destId="{B09AB87B-4DB2-4D67-AD49-AB5ADF3EA032}" srcOrd="0" destOrd="0" presId="urn:microsoft.com/office/officeart/2005/8/layout/lProcess2"/>
    <dgm:cxn modelId="{8C9300A8-E23F-4AFE-A4E6-05876029B438}" srcId="{E5C672BC-E8F0-4067-8BB2-CD0513A54602}" destId="{82E85A6B-9235-4318-B4F3-050D2D48D840}" srcOrd="2" destOrd="0" parTransId="{FE99E723-D1C3-4BCA-AE4C-E55533D59DEA}" sibTransId="{38F505D7-B00A-483C-83CF-9BFE3709342A}"/>
    <dgm:cxn modelId="{C1E73BCB-DC29-45EC-9F35-76BE3A872B01}" type="presOf" srcId="{FC0C6052-682E-45C0-93FE-91F03A610C33}" destId="{F49E3599-3E36-402A-93FE-2468F32CBF18}" srcOrd="1" destOrd="0" presId="urn:microsoft.com/office/officeart/2005/8/layout/lProcess2"/>
    <dgm:cxn modelId="{DB43B6CF-C0FC-4F09-90C8-F254D4AAECAE}" type="presOf" srcId="{D9341642-1210-40C7-8B3C-4A8AEB67C385}" destId="{BF7FF71E-7AA2-4AE5-A931-A69448BFB168}" srcOrd="1" destOrd="0" presId="urn:microsoft.com/office/officeart/2005/8/layout/lProcess2"/>
    <dgm:cxn modelId="{B0DD7AE1-54CE-4423-A282-90B94A77AD72}" srcId="{FC0C6052-682E-45C0-93FE-91F03A610C33}" destId="{6035FA5A-9B50-4C98-B16C-2AFA28D00E01}" srcOrd="1" destOrd="0" parTransId="{4BB1DC7E-7A82-4990-AB0B-45EA1116BC47}" sibTransId="{EDB9208E-C6EF-4ADA-84EF-A49A13FEBF7E}"/>
    <dgm:cxn modelId="{61CA25F4-9F90-4627-9FE6-81936980D4AE}" srcId="{D9341642-1210-40C7-8B3C-4A8AEB67C385}" destId="{C7CB3065-EC62-4EC4-BCD1-F3C99F8CC5F3}" srcOrd="0" destOrd="0" parTransId="{5B6537F4-79D9-4A64-8AAD-D1EEF1454C48}" sibTransId="{689FC6FD-000A-4123-A66E-742581CAF5E3}"/>
    <dgm:cxn modelId="{6B2982FC-0207-487E-A042-1E1ED316CAAB}" type="presOf" srcId="{A2BD29C3-8B9B-4FF3-ADC2-D466DF1AA8C6}" destId="{031EAE6E-E2E3-4994-B902-24AEB5FC9F87}" srcOrd="0" destOrd="0" presId="urn:microsoft.com/office/officeart/2005/8/layout/lProcess2"/>
    <dgm:cxn modelId="{1D9F1610-36FE-42E9-9F9F-16084DDBFB06}" type="presParOf" srcId="{B16DE6E8-2F71-4604-AD5A-A96549D85538}" destId="{8CE7F6D2-33CD-40FF-8904-127171B1A98A}" srcOrd="0" destOrd="0" presId="urn:microsoft.com/office/officeart/2005/8/layout/lProcess2"/>
    <dgm:cxn modelId="{29D3B8CA-E484-4D86-B462-051BB11DE963}" type="presParOf" srcId="{8CE7F6D2-33CD-40FF-8904-127171B1A98A}" destId="{671A5C8F-F411-409E-B3A6-1E41E96B6C78}" srcOrd="0" destOrd="0" presId="urn:microsoft.com/office/officeart/2005/8/layout/lProcess2"/>
    <dgm:cxn modelId="{B4B0AD39-CAE1-41D1-830C-73EF0A9862EB}" type="presParOf" srcId="{8CE7F6D2-33CD-40FF-8904-127171B1A98A}" destId="{BF7FF71E-7AA2-4AE5-A931-A69448BFB168}" srcOrd="1" destOrd="0" presId="urn:microsoft.com/office/officeart/2005/8/layout/lProcess2"/>
    <dgm:cxn modelId="{C31694DF-DD89-4415-AA3E-60886D176954}" type="presParOf" srcId="{8CE7F6D2-33CD-40FF-8904-127171B1A98A}" destId="{B71955A4-98B0-466F-A604-24DFC3408432}" srcOrd="2" destOrd="0" presId="urn:microsoft.com/office/officeart/2005/8/layout/lProcess2"/>
    <dgm:cxn modelId="{B9CCCFA7-6A04-44EB-ADBB-8F1C85967FA2}" type="presParOf" srcId="{B71955A4-98B0-466F-A604-24DFC3408432}" destId="{1D229726-F505-4158-9235-EC63FD25B44A}" srcOrd="0" destOrd="0" presId="urn:microsoft.com/office/officeart/2005/8/layout/lProcess2"/>
    <dgm:cxn modelId="{AE27F76F-2C6A-4037-9945-AB1DB1744B88}" type="presParOf" srcId="{1D229726-F505-4158-9235-EC63FD25B44A}" destId="{B09AB87B-4DB2-4D67-AD49-AB5ADF3EA032}" srcOrd="0" destOrd="0" presId="urn:microsoft.com/office/officeart/2005/8/layout/lProcess2"/>
    <dgm:cxn modelId="{AF7E3DB0-CC7C-408C-A675-3E7A1590A256}" type="presParOf" srcId="{1D229726-F505-4158-9235-EC63FD25B44A}" destId="{E9681AD7-F0E5-42E2-A606-1EF3507C5960}" srcOrd="1" destOrd="0" presId="urn:microsoft.com/office/officeart/2005/8/layout/lProcess2"/>
    <dgm:cxn modelId="{D53EA449-FCA8-4FB6-8B1A-BEE6D24CC11A}" type="presParOf" srcId="{1D229726-F505-4158-9235-EC63FD25B44A}" destId="{113BD2D6-A1CE-4FE5-9BC2-8510D99EFE37}" srcOrd="2" destOrd="0" presId="urn:microsoft.com/office/officeart/2005/8/layout/lProcess2"/>
    <dgm:cxn modelId="{46952274-B361-4B23-9B93-C0D123AD0E8C}" type="presParOf" srcId="{B16DE6E8-2F71-4604-AD5A-A96549D85538}" destId="{16DEB18F-DF2B-4030-8273-141F935F0B08}" srcOrd="1" destOrd="0" presId="urn:microsoft.com/office/officeart/2005/8/layout/lProcess2"/>
    <dgm:cxn modelId="{884ED317-B7B0-43D7-ABE9-ADAE17194909}" type="presParOf" srcId="{B16DE6E8-2F71-4604-AD5A-A96549D85538}" destId="{9891B54D-0A29-4FA2-BEB1-0347F0700C33}" srcOrd="2" destOrd="0" presId="urn:microsoft.com/office/officeart/2005/8/layout/lProcess2"/>
    <dgm:cxn modelId="{7D6F2AD2-C957-471A-84F8-43696DC08B22}" type="presParOf" srcId="{9891B54D-0A29-4FA2-BEB1-0347F0700C33}" destId="{903D9DCB-DA75-4B19-B582-A9A1C26D64EF}" srcOrd="0" destOrd="0" presId="urn:microsoft.com/office/officeart/2005/8/layout/lProcess2"/>
    <dgm:cxn modelId="{936ADF9A-B193-4A49-B275-D7B5E29E43A1}" type="presParOf" srcId="{9891B54D-0A29-4FA2-BEB1-0347F0700C33}" destId="{F49E3599-3E36-402A-93FE-2468F32CBF18}" srcOrd="1" destOrd="0" presId="urn:microsoft.com/office/officeart/2005/8/layout/lProcess2"/>
    <dgm:cxn modelId="{B826B9CC-8CAE-4602-AD71-95D7FC5AAFF2}" type="presParOf" srcId="{9891B54D-0A29-4FA2-BEB1-0347F0700C33}" destId="{72476322-296E-4341-847B-E0D7430FAE6E}" srcOrd="2" destOrd="0" presId="urn:microsoft.com/office/officeart/2005/8/layout/lProcess2"/>
    <dgm:cxn modelId="{EC559BE8-B83C-4B4C-A183-124DB5EC2AD8}" type="presParOf" srcId="{72476322-296E-4341-847B-E0D7430FAE6E}" destId="{1D5E7AE3-0986-489C-8C17-4B8DCA634FA7}" srcOrd="0" destOrd="0" presId="urn:microsoft.com/office/officeart/2005/8/layout/lProcess2"/>
    <dgm:cxn modelId="{2C14F3FC-D9C2-49E8-948A-6D4D75EEEF3C}" type="presParOf" srcId="{1D5E7AE3-0986-489C-8C17-4B8DCA634FA7}" destId="{031EAE6E-E2E3-4994-B902-24AEB5FC9F87}" srcOrd="0" destOrd="0" presId="urn:microsoft.com/office/officeart/2005/8/layout/lProcess2"/>
    <dgm:cxn modelId="{E3385558-91BB-44B2-8535-F80418C15123}" type="presParOf" srcId="{1D5E7AE3-0986-489C-8C17-4B8DCA634FA7}" destId="{F02DD428-52A4-4212-9C86-67B90DFCE056}" srcOrd="1" destOrd="0" presId="urn:microsoft.com/office/officeart/2005/8/layout/lProcess2"/>
    <dgm:cxn modelId="{7B7D2D00-D255-4E34-8713-1D17D08BEDD8}" type="presParOf" srcId="{1D5E7AE3-0986-489C-8C17-4B8DCA634FA7}" destId="{724B9AED-269A-4D3D-851B-F0F977EF8D35}" srcOrd="2" destOrd="0" presId="urn:microsoft.com/office/officeart/2005/8/layout/lProcess2"/>
    <dgm:cxn modelId="{1D7A6CE8-1526-4CCE-A16D-9CCB15C1DACE}" type="presParOf" srcId="{B16DE6E8-2F71-4604-AD5A-A96549D85538}" destId="{471D57CD-7015-4AEF-BD21-76C6564A53EA}" srcOrd="3" destOrd="0" presId="urn:microsoft.com/office/officeart/2005/8/layout/lProcess2"/>
    <dgm:cxn modelId="{9C39A99F-1027-46FE-9BFE-94D45B03BBDB}" type="presParOf" srcId="{B16DE6E8-2F71-4604-AD5A-A96549D85538}" destId="{A12CB030-2CCB-47DA-9CDC-0E90A1746871}" srcOrd="4" destOrd="0" presId="urn:microsoft.com/office/officeart/2005/8/layout/lProcess2"/>
    <dgm:cxn modelId="{56A04340-AEA7-4EF8-A7C4-5F845B00D3F4}" type="presParOf" srcId="{A12CB030-2CCB-47DA-9CDC-0E90A1746871}" destId="{F154C49C-2003-411A-B0ED-1F802A5167F7}" srcOrd="0" destOrd="0" presId="urn:microsoft.com/office/officeart/2005/8/layout/lProcess2"/>
    <dgm:cxn modelId="{C95556DD-B3FA-476C-A72B-8B9956F6C4D2}" type="presParOf" srcId="{A12CB030-2CCB-47DA-9CDC-0E90A1746871}" destId="{16DFCD39-DEEC-48C6-8738-4ED235B5CE3D}" srcOrd="1" destOrd="0" presId="urn:microsoft.com/office/officeart/2005/8/layout/lProcess2"/>
    <dgm:cxn modelId="{BFAC3469-2BDE-4E24-825C-7E573296B709}" type="presParOf" srcId="{A12CB030-2CCB-47DA-9CDC-0E90A1746871}" destId="{ACA98D2E-DD0D-4AA7-80E0-76440EC91B02}" srcOrd="2" destOrd="0" presId="urn:microsoft.com/office/officeart/2005/8/layout/lProcess2"/>
    <dgm:cxn modelId="{39650CC3-0E88-4860-8F41-30CB76E0686D}" type="presParOf" srcId="{ACA98D2E-DD0D-4AA7-80E0-76440EC91B02}" destId="{D2940303-B38B-4513-9108-A6038CAEA739}" srcOrd="0" destOrd="0" presId="urn:microsoft.com/office/officeart/2005/8/layout/lProcess2"/>
    <dgm:cxn modelId="{F5F8BADC-D75F-4658-B6A6-099CFD48A9FC}" type="presParOf" srcId="{D2940303-B38B-4513-9108-A6038CAEA739}" destId="{35911752-9964-4CC0-9350-B1DDBFF0EE8E}"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A5C8F-F411-409E-B3A6-1E41E96B6C78}">
      <dsp:nvSpPr>
        <dsp:cNvPr id="0" name=""/>
        <dsp:cNvSpPr/>
      </dsp:nvSpPr>
      <dsp:spPr>
        <a:xfrm>
          <a:off x="906" y="0"/>
          <a:ext cx="2356045" cy="38053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2016</a:t>
          </a:r>
        </a:p>
      </dsp:txBody>
      <dsp:txXfrm>
        <a:off x="906" y="0"/>
        <a:ext cx="2356045" cy="1141618"/>
      </dsp:txXfrm>
    </dsp:sp>
    <dsp:sp modelId="{B09AB87B-4DB2-4D67-AD49-AB5ADF3EA032}">
      <dsp:nvSpPr>
        <dsp:cNvPr id="0" name=""/>
        <dsp:cNvSpPr/>
      </dsp:nvSpPr>
      <dsp:spPr>
        <a:xfrm>
          <a:off x="236510" y="1142733"/>
          <a:ext cx="1884836" cy="11473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kern="1200" dirty="0"/>
            <a:t>25 Applicants </a:t>
          </a:r>
        </a:p>
        <a:p>
          <a:pPr marL="0" lvl="0" indent="0" algn="ctr" defTabSz="666750">
            <a:lnSpc>
              <a:spcPct val="90000"/>
            </a:lnSpc>
            <a:spcBef>
              <a:spcPct val="0"/>
            </a:spcBef>
            <a:spcAft>
              <a:spcPct val="35000"/>
            </a:spcAft>
            <a:buFont typeface="Arial" panose="020B0604020202020204" pitchFamily="34" charset="0"/>
            <a:buNone/>
          </a:pPr>
          <a:r>
            <a:rPr lang="en-US" sz="1500" kern="1200" dirty="0"/>
            <a:t>6 Finalists</a:t>
          </a:r>
        </a:p>
      </dsp:txBody>
      <dsp:txXfrm>
        <a:off x="270116" y="1176339"/>
        <a:ext cx="1817624" cy="1080166"/>
      </dsp:txXfrm>
    </dsp:sp>
    <dsp:sp modelId="{113BD2D6-A1CE-4FE5-9BC2-8510D99EFE37}">
      <dsp:nvSpPr>
        <dsp:cNvPr id="0" name=""/>
        <dsp:cNvSpPr/>
      </dsp:nvSpPr>
      <dsp:spPr>
        <a:xfrm>
          <a:off x="236510" y="2466631"/>
          <a:ext cx="1884836" cy="11473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Top winner raised $250K in pre-seed capital / hired staff</a:t>
          </a:r>
        </a:p>
      </dsp:txBody>
      <dsp:txXfrm>
        <a:off x="270116" y="2500237"/>
        <a:ext cx="1817624" cy="1080166"/>
      </dsp:txXfrm>
    </dsp:sp>
    <dsp:sp modelId="{903D9DCB-DA75-4B19-B582-A9A1C26D64EF}">
      <dsp:nvSpPr>
        <dsp:cNvPr id="0" name=""/>
        <dsp:cNvSpPr/>
      </dsp:nvSpPr>
      <dsp:spPr>
        <a:xfrm>
          <a:off x="2533654" y="0"/>
          <a:ext cx="2356045" cy="38053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2017</a:t>
          </a:r>
        </a:p>
      </dsp:txBody>
      <dsp:txXfrm>
        <a:off x="2533654" y="0"/>
        <a:ext cx="2356045" cy="1141618"/>
      </dsp:txXfrm>
    </dsp:sp>
    <dsp:sp modelId="{031EAE6E-E2E3-4994-B902-24AEB5FC9F87}">
      <dsp:nvSpPr>
        <dsp:cNvPr id="0" name=""/>
        <dsp:cNvSpPr/>
      </dsp:nvSpPr>
      <dsp:spPr>
        <a:xfrm>
          <a:off x="2769259" y="1142733"/>
          <a:ext cx="1884836" cy="11473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33 Applicants</a:t>
          </a:r>
        </a:p>
        <a:p>
          <a:pPr marL="0" lvl="0" indent="0" algn="ctr" defTabSz="666750">
            <a:lnSpc>
              <a:spcPct val="90000"/>
            </a:lnSpc>
            <a:spcBef>
              <a:spcPct val="0"/>
            </a:spcBef>
            <a:spcAft>
              <a:spcPct val="35000"/>
            </a:spcAft>
            <a:buNone/>
          </a:pPr>
          <a:r>
            <a:rPr lang="en-US" sz="1500" kern="1200" dirty="0"/>
            <a:t>5 Finalists</a:t>
          </a:r>
        </a:p>
      </dsp:txBody>
      <dsp:txXfrm>
        <a:off x="2802865" y="1176339"/>
        <a:ext cx="1817624" cy="1080166"/>
      </dsp:txXfrm>
    </dsp:sp>
    <dsp:sp modelId="{724B9AED-269A-4D3D-851B-F0F977EF8D35}">
      <dsp:nvSpPr>
        <dsp:cNvPr id="0" name=""/>
        <dsp:cNvSpPr/>
      </dsp:nvSpPr>
      <dsp:spPr>
        <a:xfrm>
          <a:off x="2769259" y="2466631"/>
          <a:ext cx="1884836" cy="11473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Top winner recognized by media / increased subscribers to APP / expanded services</a:t>
          </a:r>
        </a:p>
      </dsp:txBody>
      <dsp:txXfrm>
        <a:off x="2802865" y="2500237"/>
        <a:ext cx="1817624" cy="1080166"/>
      </dsp:txXfrm>
    </dsp:sp>
    <dsp:sp modelId="{F154C49C-2003-411A-B0ED-1F802A5167F7}">
      <dsp:nvSpPr>
        <dsp:cNvPr id="0" name=""/>
        <dsp:cNvSpPr/>
      </dsp:nvSpPr>
      <dsp:spPr>
        <a:xfrm>
          <a:off x="5066403" y="0"/>
          <a:ext cx="2356045" cy="38053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2018</a:t>
          </a:r>
        </a:p>
      </dsp:txBody>
      <dsp:txXfrm>
        <a:off x="5066403" y="0"/>
        <a:ext cx="2356045" cy="1141618"/>
      </dsp:txXfrm>
    </dsp:sp>
    <dsp:sp modelId="{35911752-9964-4CC0-9350-B1DDBFF0EE8E}">
      <dsp:nvSpPr>
        <dsp:cNvPr id="0" name=""/>
        <dsp:cNvSpPr/>
      </dsp:nvSpPr>
      <dsp:spPr>
        <a:xfrm>
          <a:off x="5302008" y="1141618"/>
          <a:ext cx="1884836" cy="2473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45 Applicants</a:t>
          </a:r>
        </a:p>
        <a:p>
          <a:pPr marL="0" lvl="0" indent="0" algn="ctr" defTabSz="666750">
            <a:lnSpc>
              <a:spcPct val="90000"/>
            </a:lnSpc>
            <a:spcBef>
              <a:spcPct val="0"/>
            </a:spcBef>
            <a:spcAft>
              <a:spcPct val="35000"/>
            </a:spcAft>
            <a:buNone/>
          </a:pPr>
          <a:r>
            <a:rPr lang="en-US" sz="1500" kern="1200" dirty="0"/>
            <a:t>8 Finalists</a:t>
          </a:r>
        </a:p>
      </dsp:txBody>
      <dsp:txXfrm>
        <a:off x="5357213" y="1196823"/>
        <a:ext cx="1774426" cy="236309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D0059-9C7A-415F-AB5E-315D3C25BB04}" type="datetimeFigureOut">
              <a:rPr lang="en-US" smtClean="0"/>
              <a:t>11/13/2018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748A5-96F9-44B6-A266-997B78EC6C8F}" type="slidenum">
              <a:rPr lang="en-US" smtClean="0"/>
              <a:t>‹#›</a:t>
            </a:fld>
            <a:endParaRPr lang="en-US"/>
          </a:p>
        </p:txBody>
      </p:sp>
    </p:spTree>
    <p:extLst>
      <p:ext uri="{BB962C8B-B14F-4D97-AF65-F5344CB8AC3E}">
        <p14:creationId xmlns:p14="http://schemas.microsoft.com/office/powerpoint/2010/main" val="278973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37F04-661D-4E1B-8592-CE6E7CB5CE74}" type="slidenum">
              <a:rPr lang="en-US" smtClean="0"/>
              <a:t>3</a:t>
            </a:fld>
            <a:endParaRPr lang="en-US" dirty="0"/>
          </a:p>
        </p:txBody>
      </p:sp>
    </p:spTree>
    <p:extLst>
      <p:ext uri="{BB962C8B-B14F-4D97-AF65-F5344CB8AC3E}">
        <p14:creationId xmlns:p14="http://schemas.microsoft.com/office/powerpoint/2010/main" val="83164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37F04-661D-4E1B-8592-CE6E7CB5CE74}" type="slidenum">
              <a:rPr lang="en-US" smtClean="0"/>
              <a:t>4</a:t>
            </a:fld>
            <a:endParaRPr lang="en-US" dirty="0"/>
          </a:p>
        </p:txBody>
      </p:sp>
    </p:spTree>
    <p:extLst>
      <p:ext uri="{BB962C8B-B14F-4D97-AF65-F5344CB8AC3E}">
        <p14:creationId xmlns:p14="http://schemas.microsoft.com/office/powerpoint/2010/main" val="3095068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37F04-661D-4E1B-8592-CE6E7CB5CE74}" type="slidenum">
              <a:rPr lang="en-US" smtClean="0"/>
              <a:t>5</a:t>
            </a:fld>
            <a:endParaRPr lang="en-US" dirty="0"/>
          </a:p>
        </p:txBody>
      </p:sp>
    </p:spTree>
    <p:extLst>
      <p:ext uri="{BB962C8B-B14F-4D97-AF65-F5344CB8AC3E}">
        <p14:creationId xmlns:p14="http://schemas.microsoft.com/office/powerpoint/2010/main" val="293991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37F04-661D-4E1B-8592-CE6E7CB5CE74}" type="slidenum">
              <a:rPr lang="en-US" smtClean="0"/>
              <a:t>6</a:t>
            </a:fld>
            <a:endParaRPr lang="en-US" dirty="0"/>
          </a:p>
        </p:txBody>
      </p:sp>
    </p:spTree>
    <p:extLst>
      <p:ext uri="{BB962C8B-B14F-4D97-AF65-F5344CB8AC3E}">
        <p14:creationId xmlns:p14="http://schemas.microsoft.com/office/powerpoint/2010/main" val="105796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8B2F-807F-42E8-A70A-EDF9BC3E67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5C8667-CC71-4AED-BDC3-245BB7ED5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0D550A-23AD-4782-BB40-F6BA241D296B}"/>
              </a:ext>
            </a:extLst>
          </p:cNvPr>
          <p:cNvSpPr>
            <a:spLocks noGrp="1"/>
          </p:cNvSpPr>
          <p:nvPr>
            <p:ph type="dt" sz="half" idx="10"/>
          </p:nvPr>
        </p:nvSpPr>
        <p:spPr/>
        <p:txBody>
          <a:bodyPr/>
          <a:lstStyle/>
          <a:p>
            <a:fld id="{1DAF1635-A16D-4192-B57F-9FF8C3729A92}" type="datetimeFigureOut">
              <a:rPr lang="en-US" smtClean="0"/>
              <a:t>11/13/2018</a:t>
            </a:fld>
            <a:endParaRPr lang="en-US"/>
          </a:p>
        </p:txBody>
      </p:sp>
      <p:sp>
        <p:nvSpPr>
          <p:cNvPr id="5" name="Footer Placeholder 4">
            <a:extLst>
              <a:ext uri="{FF2B5EF4-FFF2-40B4-BE49-F238E27FC236}">
                <a16:creationId xmlns:a16="http://schemas.microsoft.com/office/drawing/2014/main" id="{0E04199E-7897-448A-AEE2-0553C2D32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87C02-4AB0-4156-9675-E2023585895E}"/>
              </a:ext>
            </a:extLst>
          </p:cNvPr>
          <p:cNvSpPr>
            <a:spLocks noGrp="1"/>
          </p:cNvSpPr>
          <p:nvPr>
            <p:ph type="sldNum" sz="quarter" idx="12"/>
          </p:nvPr>
        </p:nvSpPr>
        <p:spPr/>
        <p:txBody>
          <a:bodyPr/>
          <a:lstStyle/>
          <a:p>
            <a:fld id="{BDC7FE34-997A-4385-8A9C-51AC13EF5563}" type="slidenum">
              <a:rPr lang="en-US" smtClean="0"/>
              <a:t>‹#›</a:t>
            </a:fld>
            <a:endParaRPr lang="en-US"/>
          </a:p>
        </p:txBody>
      </p:sp>
    </p:spTree>
    <p:extLst>
      <p:ext uri="{BB962C8B-B14F-4D97-AF65-F5344CB8AC3E}">
        <p14:creationId xmlns:p14="http://schemas.microsoft.com/office/powerpoint/2010/main" val="3778558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E18FD-1CC2-4E27-A265-3CC84DFF68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B3F7A5-7782-491E-8541-4A47120E77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7863F-46F2-4F96-95DD-CDE4410F6E47}"/>
              </a:ext>
            </a:extLst>
          </p:cNvPr>
          <p:cNvSpPr>
            <a:spLocks noGrp="1"/>
          </p:cNvSpPr>
          <p:nvPr>
            <p:ph type="dt" sz="half" idx="10"/>
          </p:nvPr>
        </p:nvSpPr>
        <p:spPr/>
        <p:txBody>
          <a:bodyPr/>
          <a:lstStyle/>
          <a:p>
            <a:fld id="{1DAF1635-A16D-4192-B57F-9FF8C3729A92}" type="datetimeFigureOut">
              <a:rPr lang="en-US" smtClean="0"/>
              <a:t>11/13/2018</a:t>
            </a:fld>
            <a:endParaRPr lang="en-US"/>
          </a:p>
        </p:txBody>
      </p:sp>
      <p:sp>
        <p:nvSpPr>
          <p:cNvPr id="5" name="Footer Placeholder 4">
            <a:extLst>
              <a:ext uri="{FF2B5EF4-FFF2-40B4-BE49-F238E27FC236}">
                <a16:creationId xmlns:a16="http://schemas.microsoft.com/office/drawing/2014/main" id="{7FA172BA-4E91-4C92-94B7-83392CAA0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17E04-DC6F-48AB-B9B7-142EC72BBB08}"/>
              </a:ext>
            </a:extLst>
          </p:cNvPr>
          <p:cNvSpPr>
            <a:spLocks noGrp="1"/>
          </p:cNvSpPr>
          <p:nvPr>
            <p:ph type="sldNum" sz="quarter" idx="12"/>
          </p:nvPr>
        </p:nvSpPr>
        <p:spPr/>
        <p:txBody>
          <a:bodyPr/>
          <a:lstStyle/>
          <a:p>
            <a:fld id="{BDC7FE34-997A-4385-8A9C-51AC13EF5563}" type="slidenum">
              <a:rPr lang="en-US" smtClean="0"/>
              <a:t>‹#›</a:t>
            </a:fld>
            <a:endParaRPr lang="en-US"/>
          </a:p>
        </p:txBody>
      </p:sp>
    </p:spTree>
    <p:extLst>
      <p:ext uri="{BB962C8B-B14F-4D97-AF65-F5344CB8AC3E}">
        <p14:creationId xmlns:p14="http://schemas.microsoft.com/office/powerpoint/2010/main" val="287052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DA82D8-58F0-4925-A438-9B344E5034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88CB60-1511-4AFA-BBA4-9681527B93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51C65-AF3D-4C8A-B7F2-16C77AB203D6}"/>
              </a:ext>
            </a:extLst>
          </p:cNvPr>
          <p:cNvSpPr>
            <a:spLocks noGrp="1"/>
          </p:cNvSpPr>
          <p:nvPr>
            <p:ph type="dt" sz="half" idx="10"/>
          </p:nvPr>
        </p:nvSpPr>
        <p:spPr/>
        <p:txBody>
          <a:bodyPr/>
          <a:lstStyle/>
          <a:p>
            <a:fld id="{1DAF1635-A16D-4192-B57F-9FF8C3729A92}" type="datetimeFigureOut">
              <a:rPr lang="en-US" smtClean="0"/>
              <a:t>11/13/2018</a:t>
            </a:fld>
            <a:endParaRPr lang="en-US"/>
          </a:p>
        </p:txBody>
      </p:sp>
      <p:sp>
        <p:nvSpPr>
          <p:cNvPr id="5" name="Footer Placeholder 4">
            <a:extLst>
              <a:ext uri="{FF2B5EF4-FFF2-40B4-BE49-F238E27FC236}">
                <a16:creationId xmlns:a16="http://schemas.microsoft.com/office/drawing/2014/main" id="{6D7808BF-44E3-421B-959C-875B73408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7ECD2-A357-4E1C-9202-4E100E5F1C21}"/>
              </a:ext>
            </a:extLst>
          </p:cNvPr>
          <p:cNvSpPr>
            <a:spLocks noGrp="1"/>
          </p:cNvSpPr>
          <p:nvPr>
            <p:ph type="sldNum" sz="quarter" idx="12"/>
          </p:nvPr>
        </p:nvSpPr>
        <p:spPr/>
        <p:txBody>
          <a:bodyPr/>
          <a:lstStyle/>
          <a:p>
            <a:fld id="{BDC7FE34-997A-4385-8A9C-51AC13EF5563}" type="slidenum">
              <a:rPr lang="en-US" smtClean="0"/>
              <a:t>‹#›</a:t>
            </a:fld>
            <a:endParaRPr lang="en-US"/>
          </a:p>
        </p:txBody>
      </p:sp>
    </p:spTree>
    <p:extLst>
      <p:ext uri="{BB962C8B-B14F-4D97-AF65-F5344CB8AC3E}">
        <p14:creationId xmlns:p14="http://schemas.microsoft.com/office/powerpoint/2010/main" val="358335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A0B3-F44D-42AD-B968-B6A80640CD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B6D74D-8AF0-4940-B7DB-00C1B75AD8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CA4C5-EBC2-4017-A683-4A6A35702854}"/>
              </a:ext>
            </a:extLst>
          </p:cNvPr>
          <p:cNvSpPr>
            <a:spLocks noGrp="1"/>
          </p:cNvSpPr>
          <p:nvPr>
            <p:ph type="dt" sz="half" idx="10"/>
          </p:nvPr>
        </p:nvSpPr>
        <p:spPr/>
        <p:txBody>
          <a:bodyPr/>
          <a:lstStyle/>
          <a:p>
            <a:fld id="{1DAF1635-A16D-4192-B57F-9FF8C3729A92}" type="datetimeFigureOut">
              <a:rPr lang="en-US" smtClean="0"/>
              <a:t>11/13/2018</a:t>
            </a:fld>
            <a:endParaRPr lang="en-US"/>
          </a:p>
        </p:txBody>
      </p:sp>
      <p:sp>
        <p:nvSpPr>
          <p:cNvPr id="5" name="Footer Placeholder 4">
            <a:extLst>
              <a:ext uri="{FF2B5EF4-FFF2-40B4-BE49-F238E27FC236}">
                <a16:creationId xmlns:a16="http://schemas.microsoft.com/office/drawing/2014/main" id="{DFD3B0AD-5021-497D-BD5C-B48159AB7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E013F-D2FE-40A1-8AE0-47CAE2077442}"/>
              </a:ext>
            </a:extLst>
          </p:cNvPr>
          <p:cNvSpPr>
            <a:spLocks noGrp="1"/>
          </p:cNvSpPr>
          <p:nvPr>
            <p:ph type="sldNum" sz="quarter" idx="12"/>
          </p:nvPr>
        </p:nvSpPr>
        <p:spPr/>
        <p:txBody>
          <a:bodyPr/>
          <a:lstStyle/>
          <a:p>
            <a:fld id="{BDC7FE34-997A-4385-8A9C-51AC13EF5563}" type="slidenum">
              <a:rPr lang="en-US" smtClean="0"/>
              <a:t>‹#›</a:t>
            </a:fld>
            <a:endParaRPr lang="en-US"/>
          </a:p>
        </p:txBody>
      </p:sp>
    </p:spTree>
    <p:extLst>
      <p:ext uri="{BB962C8B-B14F-4D97-AF65-F5344CB8AC3E}">
        <p14:creationId xmlns:p14="http://schemas.microsoft.com/office/powerpoint/2010/main" val="420803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5DD0-1A15-425A-8C4C-612E25825B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9CE9AB-B669-48F3-855A-DE07F44AB5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375C3E-234A-4572-9D3B-49F7D3E6CD52}"/>
              </a:ext>
            </a:extLst>
          </p:cNvPr>
          <p:cNvSpPr>
            <a:spLocks noGrp="1"/>
          </p:cNvSpPr>
          <p:nvPr>
            <p:ph type="dt" sz="half" idx="10"/>
          </p:nvPr>
        </p:nvSpPr>
        <p:spPr/>
        <p:txBody>
          <a:bodyPr/>
          <a:lstStyle/>
          <a:p>
            <a:fld id="{1DAF1635-A16D-4192-B57F-9FF8C3729A92}" type="datetimeFigureOut">
              <a:rPr lang="en-US" smtClean="0"/>
              <a:t>11/13/2018</a:t>
            </a:fld>
            <a:endParaRPr lang="en-US"/>
          </a:p>
        </p:txBody>
      </p:sp>
      <p:sp>
        <p:nvSpPr>
          <p:cNvPr id="5" name="Footer Placeholder 4">
            <a:extLst>
              <a:ext uri="{FF2B5EF4-FFF2-40B4-BE49-F238E27FC236}">
                <a16:creationId xmlns:a16="http://schemas.microsoft.com/office/drawing/2014/main" id="{68739221-85F5-434D-9D5C-27E3E0C9F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85C10-B4A2-4E63-9B11-F012D6F96B56}"/>
              </a:ext>
            </a:extLst>
          </p:cNvPr>
          <p:cNvSpPr>
            <a:spLocks noGrp="1"/>
          </p:cNvSpPr>
          <p:nvPr>
            <p:ph type="sldNum" sz="quarter" idx="12"/>
          </p:nvPr>
        </p:nvSpPr>
        <p:spPr/>
        <p:txBody>
          <a:bodyPr/>
          <a:lstStyle/>
          <a:p>
            <a:fld id="{BDC7FE34-997A-4385-8A9C-51AC13EF5563}" type="slidenum">
              <a:rPr lang="en-US" smtClean="0"/>
              <a:t>‹#›</a:t>
            </a:fld>
            <a:endParaRPr lang="en-US"/>
          </a:p>
        </p:txBody>
      </p:sp>
    </p:spTree>
    <p:extLst>
      <p:ext uri="{BB962C8B-B14F-4D97-AF65-F5344CB8AC3E}">
        <p14:creationId xmlns:p14="http://schemas.microsoft.com/office/powerpoint/2010/main" val="3128757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B806-76C9-4571-AE25-9C1A82083F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99F81C-A36B-4AB1-9BC6-EAE66041A81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867A89-3E27-4F04-B7F5-21A7F1DD45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4E420D-2045-4BEA-BB33-84BFFD43506A}"/>
              </a:ext>
            </a:extLst>
          </p:cNvPr>
          <p:cNvSpPr>
            <a:spLocks noGrp="1"/>
          </p:cNvSpPr>
          <p:nvPr>
            <p:ph type="dt" sz="half" idx="10"/>
          </p:nvPr>
        </p:nvSpPr>
        <p:spPr/>
        <p:txBody>
          <a:bodyPr/>
          <a:lstStyle/>
          <a:p>
            <a:fld id="{1DAF1635-A16D-4192-B57F-9FF8C3729A92}" type="datetimeFigureOut">
              <a:rPr lang="en-US" smtClean="0"/>
              <a:t>11/13/2018</a:t>
            </a:fld>
            <a:endParaRPr lang="en-US"/>
          </a:p>
        </p:txBody>
      </p:sp>
      <p:sp>
        <p:nvSpPr>
          <p:cNvPr id="6" name="Footer Placeholder 5">
            <a:extLst>
              <a:ext uri="{FF2B5EF4-FFF2-40B4-BE49-F238E27FC236}">
                <a16:creationId xmlns:a16="http://schemas.microsoft.com/office/drawing/2014/main" id="{47AD667A-865D-4613-9075-3F3439C93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102FD-8A4A-4368-92F3-1ACD03A5FF52}"/>
              </a:ext>
            </a:extLst>
          </p:cNvPr>
          <p:cNvSpPr>
            <a:spLocks noGrp="1"/>
          </p:cNvSpPr>
          <p:nvPr>
            <p:ph type="sldNum" sz="quarter" idx="12"/>
          </p:nvPr>
        </p:nvSpPr>
        <p:spPr/>
        <p:txBody>
          <a:bodyPr/>
          <a:lstStyle/>
          <a:p>
            <a:fld id="{BDC7FE34-997A-4385-8A9C-51AC13EF5563}" type="slidenum">
              <a:rPr lang="en-US" smtClean="0"/>
              <a:t>‹#›</a:t>
            </a:fld>
            <a:endParaRPr lang="en-US"/>
          </a:p>
        </p:txBody>
      </p:sp>
    </p:spTree>
    <p:extLst>
      <p:ext uri="{BB962C8B-B14F-4D97-AF65-F5344CB8AC3E}">
        <p14:creationId xmlns:p14="http://schemas.microsoft.com/office/powerpoint/2010/main" val="156443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C809-9CFF-4D99-AB40-8E51E3AB22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404CC-CE74-4E67-B8FC-9F31C69B16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BFDA1A-E5C2-4C23-95D7-9041846F44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3198D7-53DD-4B6A-86FC-03189DC09C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ADB569-5BCE-424F-BD7E-515ED187AC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3D35F0-B30C-455C-8213-577A408389F0}"/>
              </a:ext>
            </a:extLst>
          </p:cNvPr>
          <p:cNvSpPr>
            <a:spLocks noGrp="1"/>
          </p:cNvSpPr>
          <p:nvPr>
            <p:ph type="dt" sz="half" idx="10"/>
          </p:nvPr>
        </p:nvSpPr>
        <p:spPr/>
        <p:txBody>
          <a:bodyPr/>
          <a:lstStyle/>
          <a:p>
            <a:fld id="{1DAF1635-A16D-4192-B57F-9FF8C3729A92}" type="datetimeFigureOut">
              <a:rPr lang="en-US" smtClean="0"/>
              <a:t>11/13/2018</a:t>
            </a:fld>
            <a:endParaRPr lang="en-US"/>
          </a:p>
        </p:txBody>
      </p:sp>
      <p:sp>
        <p:nvSpPr>
          <p:cNvPr id="8" name="Footer Placeholder 7">
            <a:extLst>
              <a:ext uri="{FF2B5EF4-FFF2-40B4-BE49-F238E27FC236}">
                <a16:creationId xmlns:a16="http://schemas.microsoft.com/office/drawing/2014/main" id="{CDF0186A-303A-4B05-82E5-FD581CB2C2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FC9B0D-1948-4DCD-B350-8FBE0239D123}"/>
              </a:ext>
            </a:extLst>
          </p:cNvPr>
          <p:cNvSpPr>
            <a:spLocks noGrp="1"/>
          </p:cNvSpPr>
          <p:nvPr>
            <p:ph type="sldNum" sz="quarter" idx="12"/>
          </p:nvPr>
        </p:nvSpPr>
        <p:spPr/>
        <p:txBody>
          <a:bodyPr/>
          <a:lstStyle/>
          <a:p>
            <a:fld id="{BDC7FE34-997A-4385-8A9C-51AC13EF5563}" type="slidenum">
              <a:rPr lang="en-US" smtClean="0"/>
              <a:t>‹#›</a:t>
            </a:fld>
            <a:endParaRPr lang="en-US"/>
          </a:p>
        </p:txBody>
      </p:sp>
    </p:spTree>
    <p:extLst>
      <p:ext uri="{BB962C8B-B14F-4D97-AF65-F5344CB8AC3E}">
        <p14:creationId xmlns:p14="http://schemas.microsoft.com/office/powerpoint/2010/main" val="30539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69AC-12AC-4677-82CF-3C46EF84B4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7498E-3CD2-4B42-8025-906BAF6A9EE1}"/>
              </a:ext>
            </a:extLst>
          </p:cNvPr>
          <p:cNvSpPr>
            <a:spLocks noGrp="1"/>
          </p:cNvSpPr>
          <p:nvPr>
            <p:ph type="dt" sz="half" idx="10"/>
          </p:nvPr>
        </p:nvSpPr>
        <p:spPr/>
        <p:txBody>
          <a:bodyPr/>
          <a:lstStyle/>
          <a:p>
            <a:fld id="{1DAF1635-A16D-4192-B57F-9FF8C3729A92}" type="datetimeFigureOut">
              <a:rPr lang="en-US" smtClean="0"/>
              <a:t>11/13/2018</a:t>
            </a:fld>
            <a:endParaRPr lang="en-US"/>
          </a:p>
        </p:txBody>
      </p:sp>
      <p:sp>
        <p:nvSpPr>
          <p:cNvPr id="4" name="Footer Placeholder 3">
            <a:extLst>
              <a:ext uri="{FF2B5EF4-FFF2-40B4-BE49-F238E27FC236}">
                <a16:creationId xmlns:a16="http://schemas.microsoft.com/office/drawing/2014/main" id="{6BFCB792-F135-4C89-9495-018A319B50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6AD24-DF74-4C00-8128-2E07ABF82101}"/>
              </a:ext>
            </a:extLst>
          </p:cNvPr>
          <p:cNvSpPr>
            <a:spLocks noGrp="1"/>
          </p:cNvSpPr>
          <p:nvPr>
            <p:ph type="sldNum" sz="quarter" idx="12"/>
          </p:nvPr>
        </p:nvSpPr>
        <p:spPr/>
        <p:txBody>
          <a:bodyPr/>
          <a:lstStyle/>
          <a:p>
            <a:fld id="{BDC7FE34-997A-4385-8A9C-51AC13EF5563}" type="slidenum">
              <a:rPr lang="en-US" smtClean="0"/>
              <a:t>‹#›</a:t>
            </a:fld>
            <a:endParaRPr lang="en-US"/>
          </a:p>
        </p:txBody>
      </p:sp>
    </p:spTree>
    <p:extLst>
      <p:ext uri="{BB962C8B-B14F-4D97-AF65-F5344CB8AC3E}">
        <p14:creationId xmlns:p14="http://schemas.microsoft.com/office/powerpoint/2010/main" val="411033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C02024-2150-4D3C-9732-D6CC3E6DB4EF}"/>
              </a:ext>
            </a:extLst>
          </p:cNvPr>
          <p:cNvSpPr>
            <a:spLocks noGrp="1"/>
          </p:cNvSpPr>
          <p:nvPr>
            <p:ph type="dt" sz="half" idx="10"/>
          </p:nvPr>
        </p:nvSpPr>
        <p:spPr/>
        <p:txBody>
          <a:bodyPr/>
          <a:lstStyle/>
          <a:p>
            <a:fld id="{1DAF1635-A16D-4192-B57F-9FF8C3729A92}" type="datetimeFigureOut">
              <a:rPr lang="en-US" smtClean="0"/>
              <a:t>11/13/2018</a:t>
            </a:fld>
            <a:endParaRPr lang="en-US"/>
          </a:p>
        </p:txBody>
      </p:sp>
      <p:sp>
        <p:nvSpPr>
          <p:cNvPr id="3" name="Footer Placeholder 2">
            <a:extLst>
              <a:ext uri="{FF2B5EF4-FFF2-40B4-BE49-F238E27FC236}">
                <a16:creationId xmlns:a16="http://schemas.microsoft.com/office/drawing/2014/main" id="{11F52E89-45AC-4C50-A2CB-4EA22D8959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228DFC-2559-46F3-9967-291F9F5BE2E0}"/>
              </a:ext>
            </a:extLst>
          </p:cNvPr>
          <p:cNvSpPr>
            <a:spLocks noGrp="1"/>
          </p:cNvSpPr>
          <p:nvPr>
            <p:ph type="sldNum" sz="quarter" idx="12"/>
          </p:nvPr>
        </p:nvSpPr>
        <p:spPr/>
        <p:txBody>
          <a:bodyPr/>
          <a:lstStyle/>
          <a:p>
            <a:fld id="{BDC7FE34-997A-4385-8A9C-51AC13EF5563}" type="slidenum">
              <a:rPr lang="en-US" smtClean="0"/>
              <a:t>‹#›</a:t>
            </a:fld>
            <a:endParaRPr lang="en-US"/>
          </a:p>
        </p:txBody>
      </p:sp>
    </p:spTree>
    <p:extLst>
      <p:ext uri="{BB962C8B-B14F-4D97-AF65-F5344CB8AC3E}">
        <p14:creationId xmlns:p14="http://schemas.microsoft.com/office/powerpoint/2010/main" val="278097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67C4-0AD5-41ED-9431-F2459AC26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63E5F1-EF3C-4C63-B307-CBE3BEB4DC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B685ED-C1C6-4EF7-BB2E-5F9485A6B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290E55-0BC9-45C5-B2CD-5F5630FFEF78}"/>
              </a:ext>
            </a:extLst>
          </p:cNvPr>
          <p:cNvSpPr>
            <a:spLocks noGrp="1"/>
          </p:cNvSpPr>
          <p:nvPr>
            <p:ph type="dt" sz="half" idx="10"/>
          </p:nvPr>
        </p:nvSpPr>
        <p:spPr/>
        <p:txBody>
          <a:bodyPr/>
          <a:lstStyle/>
          <a:p>
            <a:fld id="{1DAF1635-A16D-4192-B57F-9FF8C3729A92}" type="datetimeFigureOut">
              <a:rPr lang="en-US" smtClean="0"/>
              <a:t>11/13/2018</a:t>
            </a:fld>
            <a:endParaRPr lang="en-US"/>
          </a:p>
        </p:txBody>
      </p:sp>
      <p:sp>
        <p:nvSpPr>
          <p:cNvPr id="6" name="Footer Placeholder 5">
            <a:extLst>
              <a:ext uri="{FF2B5EF4-FFF2-40B4-BE49-F238E27FC236}">
                <a16:creationId xmlns:a16="http://schemas.microsoft.com/office/drawing/2014/main" id="{62B0B180-1D78-4BBD-9471-B0BFF21AF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A1F1FD-F37B-4E91-9821-31E5692C56E3}"/>
              </a:ext>
            </a:extLst>
          </p:cNvPr>
          <p:cNvSpPr>
            <a:spLocks noGrp="1"/>
          </p:cNvSpPr>
          <p:nvPr>
            <p:ph type="sldNum" sz="quarter" idx="12"/>
          </p:nvPr>
        </p:nvSpPr>
        <p:spPr/>
        <p:txBody>
          <a:bodyPr/>
          <a:lstStyle/>
          <a:p>
            <a:fld id="{BDC7FE34-997A-4385-8A9C-51AC13EF5563}" type="slidenum">
              <a:rPr lang="en-US" smtClean="0"/>
              <a:t>‹#›</a:t>
            </a:fld>
            <a:endParaRPr lang="en-US"/>
          </a:p>
        </p:txBody>
      </p:sp>
    </p:spTree>
    <p:extLst>
      <p:ext uri="{BB962C8B-B14F-4D97-AF65-F5344CB8AC3E}">
        <p14:creationId xmlns:p14="http://schemas.microsoft.com/office/powerpoint/2010/main" val="163414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3592-19AC-4D66-9F62-01D50C9C3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BFE54C-F971-4C79-9B99-AB9CDDD7E7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642192-0BC6-411D-9704-D523EEEAC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FEEBCC-02A7-4202-BE07-AB259773863A}"/>
              </a:ext>
            </a:extLst>
          </p:cNvPr>
          <p:cNvSpPr>
            <a:spLocks noGrp="1"/>
          </p:cNvSpPr>
          <p:nvPr>
            <p:ph type="dt" sz="half" idx="10"/>
          </p:nvPr>
        </p:nvSpPr>
        <p:spPr/>
        <p:txBody>
          <a:bodyPr/>
          <a:lstStyle/>
          <a:p>
            <a:fld id="{1DAF1635-A16D-4192-B57F-9FF8C3729A92}" type="datetimeFigureOut">
              <a:rPr lang="en-US" smtClean="0"/>
              <a:t>11/13/2018</a:t>
            </a:fld>
            <a:endParaRPr lang="en-US"/>
          </a:p>
        </p:txBody>
      </p:sp>
      <p:sp>
        <p:nvSpPr>
          <p:cNvPr id="6" name="Footer Placeholder 5">
            <a:extLst>
              <a:ext uri="{FF2B5EF4-FFF2-40B4-BE49-F238E27FC236}">
                <a16:creationId xmlns:a16="http://schemas.microsoft.com/office/drawing/2014/main" id="{126E4228-3102-4078-A051-5AC5D14B55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A7436-50FE-469C-A5BD-9CC293255667}"/>
              </a:ext>
            </a:extLst>
          </p:cNvPr>
          <p:cNvSpPr>
            <a:spLocks noGrp="1"/>
          </p:cNvSpPr>
          <p:nvPr>
            <p:ph type="sldNum" sz="quarter" idx="12"/>
          </p:nvPr>
        </p:nvSpPr>
        <p:spPr/>
        <p:txBody>
          <a:bodyPr/>
          <a:lstStyle/>
          <a:p>
            <a:fld id="{BDC7FE34-997A-4385-8A9C-51AC13EF5563}" type="slidenum">
              <a:rPr lang="en-US" smtClean="0"/>
              <a:t>‹#›</a:t>
            </a:fld>
            <a:endParaRPr lang="en-US"/>
          </a:p>
        </p:txBody>
      </p:sp>
    </p:spTree>
    <p:extLst>
      <p:ext uri="{BB962C8B-B14F-4D97-AF65-F5344CB8AC3E}">
        <p14:creationId xmlns:p14="http://schemas.microsoft.com/office/powerpoint/2010/main" val="1580204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1C862F-EC54-4849-9BF8-C64E291A56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855896-F392-4479-AC7C-F37264D94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BF90E-0CE3-450C-87FB-356787A82D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F1635-A16D-4192-B57F-9FF8C3729A92}" type="datetimeFigureOut">
              <a:rPr lang="en-US" smtClean="0"/>
              <a:t>11/13/2018</a:t>
            </a:fld>
            <a:endParaRPr lang="en-US"/>
          </a:p>
        </p:txBody>
      </p:sp>
      <p:sp>
        <p:nvSpPr>
          <p:cNvPr id="5" name="Footer Placeholder 4">
            <a:extLst>
              <a:ext uri="{FF2B5EF4-FFF2-40B4-BE49-F238E27FC236}">
                <a16:creationId xmlns:a16="http://schemas.microsoft.com/office/drawing/2014/main" id="{F956B480-179F-47C4-AECB-F79BCA5B8E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54BBAF-D6DB-407E-8221-8621A0DDD7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7FE34-997A-4385-8A9C-51AC13EF5563}" type="slidenum">
              <a:rPr lang="en-US" smtClean="0"/>
              <a:t>‹#›</a:t>
            </a:fld>
            <a:endParaRPr lang="en-US"/>
          </a:p>
        </p:txBody>
      </p:sp>
    </p:spTree>
    <p:extLst>
      <p:ext uri="{BB962C8B-B14F-4D97-AF65-F5344CB8AC3E}">
        <p14:creationId xmlns:p14="http://schemas.microsoft.com/office/powerpoint/2010/main" val="235549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861" y="1067563"/>
            <a:ext cx="9144000" cy="567858"/>
          </a:xfrm>
        </p:spPr>
        <p:txBody>
          <a:bodyPr>
            <a:noAutofit/>
          </a:bodyPr>
          <a:lstStyle/>
          <a:p>
            <a:pPr algn="ctr"/>
            <a:r>
              <a:rPr lang="en-US" b="1" dirty="0" err="1">
                <a:solidFill>
                  <a:schemeClr val="bg2">
                    <a:lumMod val="25000"/>
                  </a:schemeClr>
                </a:solidFill>
                <a:effectLst>
                  <a:outerShdw blurRad="38100" dist="38100" dir="2700000" algn="tl">
                    <a:srgbClr val="000000">
                      <a:alpha val="43137"/>
                    </a:srgbClr>
                  </a:outerShdw>
                </a:effectLst>
              </a:rPr>
              <a:t>i.Invest</a:t>
            </a:r>
            <a:r>
              <a:rPr lang="en-US" b="1" dirty="0">
                <a:solidFill>
                  <a:schemeClr val="bg2">
                    <a:lumMod val="25000"/>
                  </a:schemeClr>
                </a:solidFill>
                <a:effectLst>
                  <a:outerShdw blurRad="38100" dist="38100" dir="2700000" algn="tl">
                    <a:srgbClr val="000000">
                      <a:alpha val="43137"/>
                    </a:srgbClr>
                  </a:outerShdw>
                </a:effectLst>
              </a:rPr>
              <a:t> Competition </a:t>
            </a:r>
            <a:br>
              <a:rPr lang="en-US" b="1" dirty="0">
                <a:solidFill>
                  <a:schemeClr val="bg2">
                    <a:lumMod val="25000"/>
                  </a:schemeClr>
                </a:solidFill>
                <a:effectLst>
                  <a:outerShdw blurRad="38100" dist="38100" dir="2700000" algn="tl">
                    <a:srgbClr val="000000">
                      <a:alpha val="43137"/>
                    </a:srgbClr>
                  </a:outerShdw>
                </a:effectLst>
              </a:rPr>
            </a:br>
            <a:r>
              <a:rPr lang="en-US" b="1" dirty="0">
                <a:solidFill>
                  <a:schemeClr val="bg2">
                    <a:lumMod val="25000"/>
                  </a:schemeClr>
                </a:solidFill>
                <a:effectLst>
                  <a:outerShdw blurRad="38100" dist="38100" dir="2700000" algn="tl">
                    <a:srgbClr val="000000">
                      <a:alpha val="43137"/>
                    </a:srgbClr>
                  </a:outerShdw>
                </a:effectLst>
              </a:rPr>
              <a:t>Overview </a:t>
            </a:r>
            <a:endParaRPr lang="en-US" sz="4300" b="1" dirty="0">
              <a:solidFill>
                <a:schemeClr val="bg2">
                  <a:lumMod val="25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278" y="5817645"/>
            <a:ext cx="1641231" cy="466526"/>
          </a:xfrm>
          <a:prstGeom prst="rect">
            <a:avLst/>
          </a:prstGeom>
        </p:spPr>
      </p:pic>
      <p:sp>
        <p:nvSpPr>
          <p:cNvPr id="10" name="Text Placeholder 4">
            <a:extLst>
              <a:ext uri="{FF2B5EF4-FFF2-40B4-BE49-F238E27FC236}">
                <a16:creationId xmlns:a16="http://schemas.microsoft.com/office/drawing/2014/main" id="{B64310AC-A96E-49E4-89FE-6EDFA9D8220E}"/>
              </a:ext>
            </a:extLst>
          </p:cNvPr>
          <p:cNvSpPr txBox="1">
            <a:spLocks/>
          </p:cNvSpPr>
          <p:nvPr/>
        </p:nvSpPr>
        <p:spPr>
          <a:xfrm>
            <a:off x="2674950" y="1846052"/>
            <a:ext cx="3703320"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b="1" u="sng">
                <a:solidFill>
                  <a:schemeClr val="accent2">
                    <a:lumMod val="75000"/>
                  </a:schemeClr>
                </a:solidFill>
              </a:rPr>
              <a:t>Competition Overview</a:t>
            </a:r>
            <a:endParaRPr lang="en-US" b="1" u="sng" dirty="0">
              <a:solidFill>
                <a:schemeClr val="accent2">
                  <a:lumMod val="75000"/>
                </a:schemeClr>
              </a:solidFill>
            </a:endParaRPr>
          </a:p>
        </p:txBody>
      </p:sp>
      <p:sp>
        <p:nvSpPr>
          <p:cNvPr id="11" name="Content Placeholder 5">
            <a:extLst>
              <a:ext uri="{FF2B5EF4-FFF2-40B4-BE49-F238E27FC236}">
                <a16:creationId xmlns:a16="http://schemas.microsoft.com/office/drawing/2014/main" id="{534AE4C9-EF87-4003-8124-D5CB967C8A57}"/>
              </a:ext>
            </a:extLst>
          </p:cNvPr>
          <p:cNvSpPr txBox="1">
            <a:spLocks/>
          </p:cNvSpPr>
          <p:nvPr/>
        </p:nvSpPr>
        <p:spPr>
          <a:xfrm>
            <a:off x="2684891" y="2582334"/>
            <a:ext cx="6832159" cy="3286760"/>
          </a:xfrm>
          <a:prstGeom prst="rect">
            <a:avLst/>
          </a:prstGeom>
        </p:spPr>
        <p:txBody>
          <a:bodyPr vert="horz" lIns="0" tIns="45720" rIns="0" bIns="45720" rtlCol="0">
            <a:normAutofit fontScale="3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base"/>
            <a:r>
              <a:rPr lang="en-US" sz="6500" dirty="0">
                <a:solidFill>
                  <a:schemeClr val="tx1"/>
                </a:solidFill>
              </a:rPr>
              <a:t>Six month program</a:t>
            </a:r>
          </a:p>
          <a:p>
            <a:pPr fontAlgn="base"/>
            <a:r>
              <a:rPr lang="en-US" sz="6500" dirty="0">
                <a:solidFill>
                  <a:schemeClr val="tx1"/>
                </a:solidFill>
              </a:rPr>
              <a:t>Open to youth 13 -19 years old</a:t>
            </a:r>
          </a:p>
          <a:p>
            <a:pPr fontAlgn="base"/>
            <a:r>
              <a:rPr lang="en-US" sz="6500" dirty="0">
                <a:solidFill>
                  <a:schemeClr val="tx1"/>
                </a:solidFill>
              </a:rPr>
              <a:t>Online scoring</a:t>
            </a:r>
          </a:p>
          <a:p>
            <a:pPr fontAlgn="base"/>
            <a:r>
              <a:rPr lang="en-US" sz="6500" dirty="0">
                <a:solidFill>
                  <a:schemeClr val="tx1"/>
                </a:solidFill>
              </a:rPr>
              <a:t>Business concepts evaluated by top industry leaders </a:t>
            </a:r>
          </a:p>
          <a:p>
            <a:pPr fontAlgn="base"/>
            <a:r>
              <a:rPr lang="en-US" sz="6500" dirty="0">
                <a:solidFill>
                  <a:schemeClr val="tx1"/>
                </a:solidFill>
              </a:rPr>
              <a:t>Virtual coaching &amp; one-on-one mentoring</a:t>
            </a:r>
          </a:p>
          <a:p>
            <a:pPr fontAlgn="base"/>
            <a:r>
              <a:rPr lang="en-US" sz="6500" dirty="0">
                <a:solidFill>
                  <a:schemeClr val="tx1"/>
                </a:solidFill>
              </a:rPr>
              <a:t>Connect with entrepreneurs from across the U.S.</a:t>
            </a:r>
          </a:p>
          <a:p>
            <a:pPr fontAlgn="base"/>
            <a:r>
              <a:rPr lang="en-US" sz="6500" dirty="0">
                <a:solidFill>
                  <a:schemeClr val="tx1"/>
                </a:solidFill>
              </a:rPr>
              <a:t>Win up to $10,000 in cash/in-kind prizes &amp; seed funding</a:t>
            </a:r>
          </a:p>
          <a:p>
            <a:endParaRPr lang="en-US" dirty="0"/>
          </a:p>
          <a:p>
            <a:endParaRPr lang="en-US" dirty="0"/>
          </a:p>
        </p:txBody>
      </p:sp>
    </p:spTree>
    <p:extLst>
      <p:ext uri="{BB962C8B-B14F-4D97-AF65-F5344CB8AC3E}">
        <p14:creationId xmlns:p14="http://schemas.microsoft.com/office/powerpoint/2010/main" val="296096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278" y="5817645"/>
            <a:ext cx="1641231" cy="466526"/>
          </a:xfrm>
          <a:prstGeom prst="rect">
            <a:avLst/>
          </a:prstGeom>
        </p:spPr>
      </p:pic>
      <p:sp>
        <p:nvSpPr>
          <p:cNvPr id="10" name="Text Placeholder 4">
            <a:extLst>
              <a:ext uri="{FF2B5EF4-FFF2-40B4-BE49-F238E27FC236}">
                <a16:creationId xmlns:a16="http://schemas.microsoft.com/office/drawing/2014/main" id="{B64310AC-A96E-49E4-89FE-6EDFA9D8220E}"/>
              </a:ext>
            </a:extLst>
          </p:cNvPr>
          <p:cNvSpPr txBox="1">
            <a:spLocks/>
          </p:cNvSpPr>
          <p:nvPr/>
        </p:nvSpPr>
        <p:spPr>
          <a:xfrm>
            <a:off x="2674950" y="1846052"/>
            <a:ext cx="3703320"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b="1" u="sng" dirty="0" err="1">
                <a:solidFill>
                  <a:schemeClr val="accent2">
                    <a:lumMod val="75000"/>
                  </a:schemeClr>
                </a:solidFill>
              </a:rPr>
              <a:t>i.Invest</a:t>
            </a:r>
            <a:r>
              <a:rPr lang="en-US" b="1" u="sng" dirty="0">
                <a:solidFill>
                  <a:schemeClr val="accent2">
                    <a:lumMod val="75000"/>
                  </a:schemeClr>
                </a:solidFill>
              </a:rPr>
              <a:t> Timeline</a:t>
            </a:r>
          </a:p>
        </p:txBody>
      </p:sp>
      <p:sp>
        <p:nvSpPr>
          <p:cNvPr id="11" name="Content Placeholder 5">
            <a:extLst>
              <a:ext uri="{FF2B5EF4-FFF2-40B4-BE49-F238E27FC236}">
                <a16:creationId xmlns:a16="http://schemas.microsoft.com/office/drawing/2014/main" id="{534AE4C9-EF87-4003-8124-D5CB967C8A57}"/>
              </a:ext>
            </a:extLst>
          </p:cNvPr>
          <p:cNvSpPr txBox="1">
            <a:spLocks/>
          </p:cNvSpPr>
          <p:nvPr/>
        </p:nvSpPr>
        <p:spPr>
          <a:xfrm>
            <a:off x="2684891" y="2582334"/>
            <a:ext cx="6832159" cy="32867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Round 1 Scoring</a:t>
            </a:r>
          </a:p>
          <a:p>
            <a:pPr lvl="1"/>
            <a:r>
              <a:rPr lang="en-US" dirty="0"/>
              <a:t>May 15 – June 15</a:t>
            </a:r>
          </a:p>
          <a:p>
            <a:r>
              <a:rPr lang="en-US" dirty="0"/>
              <a:t>Virtual Group Coaching &amp; One-on-One Mentoring</a:t>
            </a:r>
          </a:p>
          <a:p>
            <a:pPr lvl="1"/>
            <a:r>
              <a:rPr lang="en-US" dirty="0"/>
              <a:t>July 1 – August 1</a:t>
            </a:r>
          </a:p>
          <a:p>
            <a:r>
              <a:rPr lang="en-US" dirty="0"/>
              <a:t>Round 2 Scoring</a:t>
            </a:r>
          </a:p>
          <a:p>
            <a:pPr lvl="1"/>
            <a:r>
              <a:rPr lang="en-US" dirty="0"/>
              <a:t>August 10  – September 10</a:t>
            </a:r>
          </a:p>
          <a:p>
            <a:r>
              <a:rPr lang="en-US" dirty="0"/>
              <a:t>Finale Pitch Event</a:t>
            </a:r>
          </a:p>
          <a:p>
            <a:pPr lvl="1"/>
            <a:r>
              <a:rPr lang="en-US" dirty="0"/>
              <a:t>TBD</a:t>
            </a:r>
          </a:p>
        </p:txBody>
      </p:sp>
      <p:sp>
        <p:nvSpPr>
          <p:cNvPr id="5" name="Title 4">
            <a:extLst>
              <a:ext uri="{FF2B5EF4-FFF2-40B4-BE49-F238E27FC236}">
                <a16:creationId xmlns:a16="http://schemas.microsoft.com/office/drawing/2014/main" id="{64FE3431-2D0C-44ED-B249-53E62EBE1EF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9213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5508" y="1065698"/>
            <a:ext cx="9144000" cy="567858"/>
          </a:xfrm>
        </p:spPr>
        <p:txBody>
          <a:bodyPr>
            <a:noAutofit/>
          </a:bodyPr>
          <a:lstStyle/>
          <a:p>
            <a:pPr algn="ctr"/>
            <a:r>
              <a:rPr lang="en-US" b="1" dirty="0">
                <a:solidFill>
                  <a:schemeClr val="bg2">
                    <a:lumMod val="25000"/>
                  </a:schemeClr>
                </a:solidFill>
                <a:effectLst>
                  <a:outerShdw blurRad="38100" dist="38100" dir="2700000" algn="tl">
                    <a:srgbClr val="000000">
                      <a:alpha val="43137"/>
                    </a:srgbClr>
                  </a:outerShdw>
                </a:effectLst>
              </a:rPr>
              <a:t>Competition Achievements-to-Date</a:t>
            </a:r>
            <a:endParaRPr lang="en-US" sz="4300" b="1" dirty="0">
              <a:solidFill>
                <a:schemeClr val="bg2">
                  <a:lumMod val="25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278" y="5817645"/>
            <a:ext cx="1641231" cy="466526"/>
          </a:xfrm>
          <a:prstGeom prst="rect">
            <a:avLst/>
          </a:prstGeom>
        </p:spPr>
      </p:pic>
      <p:graphicFrame>
        <p:nvGraphicFramePr>
          <p:cNvPr id="7" name="Diagram 6">
            <a:extLst>
              <a:ext uri="{FF2B5EF4-FFF2-40B4-BE49-F238E27FC236}">
                <a16:creationId xmlns:a16="http://schemas.microsoft.com/office/drawing/2014/main" id="{821D04DF-8CF8-4110-93BE-B162ADEE8D53}"/>
              </a:ext>
            </a:extLst>
          </p:cNvPr>
          <p:cNvGraphicFramePr/>
          <p:nvPr>
            <p:extLst/>
          </p:nvPr>
        </p:nvGraphicFramePr>
        <p:xfrm>
          <a:off x="2438400" y="1986908"/>
          <a:ext cx="7423355" cy="38053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427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825866"/>
            <a:ext cx="9144000" cy="776288"/>
          </a:xfrm>
        </p:spPr>
        <p:txBody>
          <a:bodyPr>
            <a:normAutofit/>
          </a:bodyPr>
          <a:lstStyle/>
          <a:p>
            <a:pPr algn="ctr"/>
            <a:r>
              <a:rPr lang="en-US" b="1" dirty="0">
                <a:solidFill>
                  <a:schemeClr val="bg2">
                    <a:lumMod val="25000"/>
                  </a:schemeClr>
                </a:solidFill>
                <a:effectLst>
                  <a:outerShdw blurRad="38100" dist="38100" dir="2700000" algn="tl">
                    <a:srgbClr val="000000">
                      <a:alpha val="43137"/>
                    </a:srgbClr>
                  </a:outerShdw>
                </a:effectLst>
              </a:rPr>
              <a:t>2016 Winner</a:t>
            </a:r>
          </a:p>
        </p:txBody>
      </p:sp>
      <p:sp>
        <p:nvSpPr>
          <p:cNvPr id="2" name="TextBox 1">
            <a:extLst>
              <a:ext uri="{FF2B5EF4-FFF2-40B4-BE49-F238E27FC236}">
                <a16:creationId xmlns:a16="http://schemas.microsoft.com/office/drawing/2014/main" id="{D9CA5277-2D04-47B4-B906-B12C52EAAD84}"/>
              </a:ext>
            </a:extLst>
          </p:cNvPr>
          <p:cNvSpPr txBox="1"/>
          <p:nvPr/>
        </p:nvSpPr>
        <p:spPr>
          <a:xfrm>
            <a:off x="5369860" y="2212672"/>
            <a:ext cx="4135263" cy="3170099"/>
          </a:xfrm>
          <a:prstGeom prst="rect">
            <a:avLst/>
          </a:prstGeom>
          <a:noFill/>
        </p:spPr>
        <p:txBody>
          <a:bodyPr wrap="square" rtlCol="0">
            <a:spAutoFit/>
          </a:bodyPr>
          <a:lstStyle/>
          <a:p>
            <a:pPr fontAlgn="base"/>
            <a:r>
              <a:rPr lang="en-US" sz="1400" b="1" i="1" dirty="0"/>
              <a:t>​</a:t>
            </a:r>
            <a:endParaRPr lang="en-US" sz="1400" b="1" dirty="0"/>
          </a:p>
          <a:p>
            <a:pPr fontAlgn="base"/>
            <a:r>
              <a:rPr lang="en-US" sz="1400" b="1" dirty="0"/>
              <a:t>Shrenik Jain, Co-Founder, Beacon Health, 19 - Baltimore, MD </a:t>
            </a:r>
          </a:p>
          <a:p>
            <a:pPr fontAlgn="base"/>
            <a:endParaRPr lang="en-US" sz="1400" b="1" dirty="0"/>
          </a:p>
          <a:p>
            <a:pPr fontAlgn="base"/>
            <a:r>
              <a:rPr lang="en-US" sz="1400" dirty="0"/>
              <a:t>Beacon Health is a mobile platform that offers anonymity and support to those suffering from mental health issues. </a:t>
            </a:r>
            <a:endParaRPr lang="en-US" sz="1400" b="1" dirty="0"/>
          </a:p>
          <a:p>
            <a:pPr fontAlgn="base"/>
            <a:endParaRPr lang="en-US" sz="1400" dirty="0"/>
          </a:p>
          <a:p>
            <a:pPr fontAlgn="base"/>
            <a:r>
              <a:rPr lang="en-US" sz="1400" b="1" i="1" dirty="0"/>
              <a:t>"The i.Invest competition was an invaluable experience for our team. The mentorship we received from experts all across the country gave us insights we would have never come up with during a critical phase of our business." </a:t>
            </a:r>
            <a:endParaRPr lang="en-US" sz="1400" dirty="0"/>
          </a:p>
          <a:p>
            <a:pPr fontAlgn="base"/>
            <a:endParaRPr lang="en-US" dirty="0"/>
          </a:p>
        </p:txBody>
      </p:sp>
      <p:pic>
        <p:nvPicPr>
          <p:cNvPr id="8" name="Picture 7">
            <a:extLst>
              <a:ext uri="{FF2B5EF4-FFF2-40B4-BE49-F238E27FC236}">
                <a16:creationId xmlns:a16="http://schemas.microsoft.com/office/drawing/2014/main" id="{ACF50C87-69DC-462A-88C2-109C5C6E3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654" y="2504661"/>
            <a:ext cx="2245173" cy="2534478"/>
          </a:xfrm>
          <a:prstGeom prst="rect">
            <a:avLst/>
          </a:prstGeom>
        </p:spPr>
      </p:pic>
    </p:spTree>
    <p:extLst>
      <p:ext uri="{BB962C8B-B14F-4D97-AF65-F5344CB8AC3E}">
        <p14:creationId xmlns:p14="http://schemas.microsoft.com/office/powerpoint/2010/main" val="78389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825866"/>
            <a:ext cx="9144000" cy="776288"/>
          </a:xfrm>
        </p:spPr>
        <p:txBody>
          <a:bodyPr>
            <a:normAutofit/>
          </a:bodyPr>
          <a:lstStyle/>
          <a:p>
            <a:pPr algn="ctr"/>
            <a:r>
              <a:rPr lang="en-US" b="1" dirty="0">
                <a:solidFill>
                  <a:schemeClr val="bg2">
                    <a:lumMod val="25000"/>
                  </a:schemeClr>
                </a:solidFill>
                <a:effectLst>
                  <a:outerShdw blurRad="38100" dist="38100" dir="2700000" algn="tl">
                    <a:srgbClr val="000000">
                      <a:alpha val="43137"/>
                    </a:srgbClr>
                  </a:outerShdw>
                </a:effectLst>
              </a:rPr>
              <a:t>2017 Winner</a:t>
            </a:r>
          </a:p>
        </p:txBody>
      </p:sp>
      <p:sp>
        <p:nvSpPr>
          <p:cNvPr id="2" name="TextBox 1">
            <a:extLst>
              <a:ext uri="{FF2B5EF4-FFF2-40B4-BE49-F238E27FC236}">
                <a16:creationId xmlns:a16="http://schemas.microsoft.com/office/drawing/2014/main" id="{D9CA5277-2D04-47B4-B906-B12C52EAAD84}"/>
              </a:ext>
            </a:extLst>
          </p:cNvPr>
          <p:cNvSpPr txBox="1"/>
          <p:nvPr/>
        </p:nvSpPr>
        <p:spPr>
          <a:xfrm>
            <a:off x="5330689" y="1920206"/>
            <a:ext cx="4541697" cy="4216539"/>
          </a:xfrm>
          <a:prstGeom prst="rect">
            <a:avLst/>
          </a:prstGeom>
          <a:noFill/>
        </p:spPr>
        <p:txBody>
          <a:bodyPr wrap="square" rtlCol="0">
            <a:spAutoFit/>
          </a:bodyPr>
          <a:lstStyle/>
          <a:p>
            <a:pPr fontAlgn="base"/>
            <a:r>
              <a:rPr lang="en-US" b="1" i="1" dirty="0"/>
              <a:t>​</a:t>
            </a:r>
            <a:endParaRPr lang="en-US" b="1" dirty="0"/>
          </a:p>
          <a:p>
            <a:pPr fontAlgn="base"/>
            <a:r>
              <a:rPr lang="en-US" sz="1400" b="1" dirty="0"/>
              <a:t>Akhilesh Khakhar, 17, Founder, PrepUP SAT &amp; ACT College Prep App – New York, NY </a:t>
            </a:r>
          </a:p>
          <a:p>
            <a:pPr fontAlgn="base"/>
            <a:endParaRPr lang="en-US" sz="1400" dirty="0"/>
          </a:p>
          <a:p>
            <a:pPr fontAlgn="base"/>
            <a:r>
              <a:rPr lang="en-US" sz="1400" dirty="0"/>
              <a:t>PrepUp is a free test preparation app that brings students together on social media platforms to study for the SAT and ACT college preparatory exams. The app offers an interactive, live, head-to-head match between its users. </a:t>
            </a:r>
          </a:p>
          <a:p>
            <a:pPr fontAlgn="base"/>
            <a:endParaRPr lang="en-US" sz="1400" b="1" dirty="0"/>
          </a:p>
          <a:p>
            <a:pPr fontAlgn="base"/>
            <a:r>
              <a:rPr lang="en-US" sz="1400" b="1" i="1" dirty="0"/>
              <a:t>“The i.Invest competition was an amazing learning experience. What really makes it different is that, over the course of six months, the companies progress and iterate while being guided by mentors. i.Invest provides the mentorship and feedback young start-ups need when they are initially pivoting and choosing a track to follow.”</a:t>
            </a:r>
            <a:endParaRPr lang="en-US" sz="1400" b="1" dirty="0"/>
          </a:p>
          <a:p>
            <a:endParaRPr lang="en-US" dirty="0"/>
          </a:p>
          <a:p>
            <a:pPr algn="ctr"/>
            <a:endParaRPr lang="en-US" dirty="0"/>
          </a:p>
          <a:p>
            <a:pPr algn="ctr"/>
            <a:endParaRPr lang="en-US" dirty="0"/>
          </a:p>
        </p:txBody>
      </p:sp>
      <p:pic>
        <p:nvPicPr>
          <p:cNvPr id="8" name="Picture 7">
            <a:extLst>
              <a:ext uri="{FF2B5EF4-FFF2-40B4-BE49-F238E27FC236}">
                <a16:creationId xmlns:a16="http://schemas.microsoft.com/office/drawing/2014/main" id="{ACF50C87-69DC-462A-88C2-109C5C6E3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654" y="2283066"/>
            <a:ext cx="2205417" cy="2776654"/>
          </a:xfrm>
          <a:prstGeom prst="rect">
            <a:avLst/>
          </a:prstGeom>
        </p:spPr>
      </p:pic>
    </p:spTree>
    <p:extLst>
      <p:ext uri="{BB962C8B-B14F-4D97-AF65-F5344CB8AC3E}">
        <p14:creationId xmlns:p14="http://schemas.microsoft.com/office/powerpoint/2010/main" val="369403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825866"/>
            <a:ext cx="9144000" cy="776288"/>
          </a:xfrm>
        </p:spPr>
        <p:txBody>
          <a:bodyPr>
            <a:normAutofit/>
          </a:bodyPr>
          <a:lstStyle/>
          <a:p>
            <a:pPr algn="ctr"/>
            <a:r>
              <a:rPr lang="en-US" b="1" dirty="0">
                <a:solidFill>
                  <a:schemeClr val="bg2">
                    <a:lumMod val="25000"/>
                  </a:schemeClr>
                </a:solidFill>
                <a:effectLst>
                  <a:outerShdw blurRad="38100" dist="38100" dir="2700000" algn="tl">
                    <a:srgbClr val="000000">
                      <a:alpha val="43137"/>
                    </a:srgbClr>
                  </a:outerShdw>
                </a:effectLst>
              </a:rPr>
              <a:t>2018 Winner</a:t>
            </a:r>
          </a:p>
        </p:txBody>
      </p:sp>
      <p:sp>
        <p:nvSpPr>
          <p:cNvPr id="2" name="TextBox 1">
            <a:extLst>
              <a:ext uri="{FF2B5EF4-FFF2-40B4-BE49-F238E27FC236}">
                <a16:creationId xmlns:a16="http://schemas.microsoft.com/office/drawing/2014/main" id="{D9CA5277-2D04-47B4-B906-B12C52EAAD84}"/>
              </a:ext>
            </a:extLst>
          </p:cNvPr>
          <p:cNvSpPr txBox="1"/>
          <p:nvPr/>
        </p:nvSpPr>
        <p:spPr>
          <a:xfrm>
            <a:off x="6532762" y="1920206"/>
            <a:ext cx="4541697" cy="4893647"/>
          </a:xfrm>
          <a:prstGeom prst="rect">
            <a:avLst/>
          </a:prstGeom>
          <a:noFill/>
        </p:spPr>
        <p:txBody>
          <a:bodyPr wrap="square" rtlCol="0">
            <a:spAutoFit/>
          </a:bodyPr>
          <a:lstStyle/>
          <a:p>
            <a:pPr fontAlgn="base"/>
            <a:r>
              <a:rPr lang="en-US" sz="1200" b="1" i="1" dirty="0"/>
              <a:t>​</a:t>
            </a:r>
            <a:r>
              <a:rPr lang="en-US" sz="1200" b="1" dirty="0"/>
              <a:t>Richa Krishna, 17, of Los Altos, CA, William </a:t>
            </a:r>
            <a:r>
              <a:rPr lang="en-US" sz="1200" b="1" dirty="0" err="1"/>
              <a:t>Barkoff</a:t>
            </a:r>
            <a:r>
              <a:rPr lang="en-US" sz="1200" b="1" dirty="0"/>
              <a:t>, 16, of New York, NY and Anna Pertl, 17, of Munich are the founders of Pulse Wearables </a:t>
            </a:r>
          </a:p>
          <a:p>
            <a:pPr fontAlgn="base"/>
            <a:endParaRPr lang="en-US" sz="1200" dirty="0"/>
          </a:p>
          <a:p>
            <a:pPr fontAlgn="base"/>
            <a:r>
              <a:rPr lang="en-US" sz="1200" dirty="0"/>
              <a:t>The Pulse Wearables' medical device allows people limited by heart conditions to monitor their heart rate levels using a non-invasive patch that is easy to use, inconspicuous, and does not require any companion devices to operate. Prize: $2,000, title of </a:t>
            </a:r>
            <a:r>
              <a:rPr lang="en-US" sz="1200" dirty="0" err="1"/>
              <a:t>i.Invest</a:t>
            </a:r>
            <a:r>
              <a:rPr lang="en-US" sz="1200" dirty="0"/>
              <a:t> 2018 Youth Business of the Year, and a one-hour consulting session with Don Morrison, serial entrepreneur and chairman of deal flow at </a:t>
            </a:r>
            <a:r>
              <a:rPr lang="en-US" sz="1200" dirty="0" err="1"/>
              <a:t>BlueTree</a:t>
            </a:r>
            <a:r>
              <a:rPr lang="en-US" sz="1200" dirty="0"/>
              <a:t> Allied Angels and former President and CEO of American Eagle Outfitters.</a:t>
            </a:r>
            <a:endParaRPr lang="en-US" sz="1200" b="1" dirty="0"/>
          </a:p>
          <a:p>
            <a:endParaRPr lang="en-US" sz="1200" dirty="0"/>
          </a:p>
          <a:p>
            <a:r>
              <a:rPr lang="en-US" sz="1200" i="1" dirty="0"/>
              <a:t>"The </a:t>
            </a:r>
            <a:r>
              <a:rPr lang="en-US" sz="1200" i="1" dirty="0" err="1"/>
              <a:t>i.Invest</a:t>
            </a:r>
            <a:r>
              <a:rPr lang="en-US" sz="1200" i="1" dirty="0"/>
              <a:t> competition was a wonderful experience," said Pulse Wearables co-founder, Krishna. "We loved the mentorship we received from several business leaders both through one-on-one and group sessions. It helped us identify what is truly essential in building our business and focusing on our goals. I also appreciate how well </a:t>
            </a:r>
            <a:r>
              <a:rPr lang="en-US" sz="1200" i="1" dirty="0" err="1"/>
              <a:t>i.Invest</a:t>
            </a:r>
            <a:r>
              <a:rPr lang="en-US" sz="1200" i="1" dirty="0"/>
              <a:t> was organized and how smooth it was for young entrepreneurs from all over the country to participate. I would love to thank everyone who was part of </a:t>
            </a:r>
            <a:r>
              <a:rPr lang="en-US" sz="1200" i="1" dirty="0" err="1"/>
              <a:t>i.Invest</a:t>
            </a:r>
            <a:r>
              <a:rPr lang="en-US" sz="1200" i="1" dirty="0"/>
              <a:t> for providing a supportive environment for young entrepreneurs like myself to try without fear of failure."</a:t>
            </a:r>
          </a:p>
          <a:p>
            <a:pPr algn="ctr"/>
            <a:endParaRPr lang="en-US" dirty="0"/>
          </a:p>
          <a:p>
            <a:pPr algn="ctr"/>
            <a:endParaRPr lang="en-US" dirty="0"/>
          </a:p>
        </p:txBody>
      </p:sp>
      <p:pic>
        <p:nvPicPr>
          <p:cNvPr id="8" name="Picture 7">
            <a:extLst>
              <a:ext uri="{FF2B5EF4-FFF2-40B4-BE49-F238E27FC236}">
                <a16:creationId xmlns:a16="http://schemas.microsoft.com/office/drawing/2014/main" id="{ACF50C87-69DC-462A-88C2-109C5C6E3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36" y="2455524"/>
            <a:ext cx="5155803" cy="2373329"/>
          </a:xfrm>
          <a:prstGeom prst="rect">
            <a:avLst/>
          </a:prstGeom>
        </p:spPr>
      </p:pic>
    </p:spTree>
    <p:extLst>
      <p:ext uri="{BB962C8B-B14F-4D97-AF65-F5344CB8AC3E}">
        <p14:creationId xmlns:p14="http://schemas.microsoft.com/office/powerpoint/2010/main" val="94432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8632" y="1067563"/>
            <a:ext cx="8573730" cy="567858"/>
          </a:xfrm>
        </p:spPr>
        <p:txBody>
          <a:bodyPr>
            <a:noAutofit/>
          </a:bodyPr>
          <a:lstStyle/>
          <a:p>
            <a:pPr algn="ctr"/>
            <a:br>
              <a:rPr lang="en-US" b="1" dirty="0">
                <a:solidFill>
                  <a:schemeClr val="bg2">
                    <a:lumMod val="25000"/>
                  </a:schemeClr>
                </a:solidFill>
                <a:effectLst>
                  <a:outerShdw blurRad="38100" dist="38100" dir="2700000" algn="tl">
                    <a:srgbClr val="000000">
                      <a:alpha val="43137"/>
                    </a:srgbClr>
                  </a:outerShdw>
                </a:effectLst>
              </a:rPr>
            </a:br>
            <a:r>
              <a:rPr lang="en-US" b="1" dirty="0">
                <a:solidFill>
                  <a:schemeClr val="bg2">
                    <a:lumMod val="25000"/>
                  </a:schemeClr>
                </a:solidFill>
                <a:effectLst>
                  <a:outerShdw blurRad="38100" dist="38100" dir="2700000" algn="tl">
                    <a:srgbClr val="000000">
                      <a:alpha val="43137"/>
                    </a:srgbClr>
                  </a:outerShdw>
                </a:effectLst>
              </a:rPr>
              <a:t>Become a Cash or In-Kind Sponsor</a:t>
            </a:r>
            <a:endParaRPr lang="en-US" sz="4300" b="1" dirty="0">
              <a:solidFill>
                <a:schemeClr val="bg2">
                  <a:lumMod val="25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278" y="5817645"/>
            <a:ext cx="1641231" cy="466526"/>
          </a:xfrm>
          <a:prstGeom prst="rect">
            <a:avLst/>
          </a:prstGeom>
        </p:spPr>
      </p:pic>
      <p:sp>
        <p:nvSpPr>
          <p:cNvPr id="10" name="Text Placeholder 4">
            <a:extLst>
              <a:ext uri="{FF2B5EF4-FFF2-40B4-BE49-F238E27FC236}">
                <a16:creationId xmlns:a16="http://schemas.microsoft.com/office/drawing/2014/main" id="{B64310AC-A96E-49E4-89FE-6EDFA9D8220E}"/>
              </a:ext>
            </a:extLst>
          </p:cNvPr>
          <p:cNvSpPr txBox="1">
            <a:spLocks/>
          </p:cNvSpPr>
          <p:nvPr/>
        </p:nvSpPr>
        <p:spPr>
          <a:xfrm>
            <a:off x="2586462" y="1846052"/>
            <a:ext cx="3703320"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b="1" dirty="0">
                <a:solidFill>
                  <a:schemeClr val="accent2">
                    <a:lumMod val="75000"/>
                  </a:schemeClr>
                </a:solidFill>
              </a:rPr>
              <a:t>Getting involved</a:t>
            </a:r>
          </a:p>
        </p:txBody>
      </p:sp>
      <p:sp>
        <p:nvSpPr>
          <p:cNvPr id="11" name="Content Placeholder 5">
            <a:extLst>
              <a:ext uri="{FF2B5EF4-FFF2-40B4-BE49-F238E27FC236}">
                <a16:creationId xmlns:a16="http://schemas.microsoft.com/office/drawing/2014/main" id="{534AE4C9-EF87-4003-8124-D5CB967C8A57}"/>
              </a:ext>
            </a:extLst>
          </p:cNvPr>
          <p:cNvSpPr txBox="1">
            <a:spLocks/>
          </p:cNvSpPr>
          <p:nvPr/>
        </p:nvSpPr>
        <p:spPr>
          <a:xfrm>
            <a:off x="2684891" y="2582334"/>
            <a:ext cx="6832159" cy="32867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buNone/>
            </a:pPr>
            <a:r>
              <a:rPr lang="en-US" dirty="0">
                <a:solidFill>
                  <a:schemeClr val="tx1"/>
                </a:solidFill>
              </a:rPr>
              <a:t>Donors are asked to give in one of the following ways:</a:t>
            </a:r>
          </a:p>
          <a:p>
            <a:r>
              <a:rPr lang="en-US" dirty="0">
                <a:solidFill>
                  <a:schemeClr val="tx1"/>
                </a:solidFill>
              </a:rPr>
              <a:t>Become a principal sponsor of the program</a:t>
            </a:r>
          </a:p>
          <a:p>
            <a:r>
              <a:rPr lang="en-US" dirty="0">
                <a:solidFill>
                  <a:schemeClr val="tx1"/>
                </a:solidFill>
              </a:rPr>
              <a:t>Sponsor a youth to compete at $29 </a:t>
            </a:r>
          </a:p>
          <a:p>
            <a:r>
              <a:rPr lang="en-US" dirty="0">
                <a:solidFill>
                  <a:schemeClr val="tx1"/>
                </a:solidFill>
              </a:rPr>
              <a:t>Sponsor an in-kind prize (ex. Professional services, consulting, etc.)</a:t>
            </a:r>
            <a:endParaRPr lang="en-US" dirty="0"/>
          </a:p>
          <a:p>
            <a:endParaRPr lang="en-US" dirty="0"/>
          </a:p>
        </p:txBody>
      </p:sp>
    </p:spTree>
    <p:extLst>
      <p:ext uri="{BB962C8B-B14F-4D97-AF65-F5344CB8AC3E}">
        <p14:creationId xmlns:p14="http://schemas.microsoft.com/office/powerpoint/2010/main" val="406167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861" y="1067563"/>
            <a:ext cx="9144000" cy="567858"/>
          </a:xfrm>
        </p:spPr>
        <p:txBody>
          <a:bodyPr>
            <a:noAutofit/>
          </a:bodyPr>
          <a:lstStyle/>
          <a:p>
            <a:pPr algn="ctr"/>
            <a:br>
              <a:rPr lang="en-US" b="1" dirty="0">
                <a:solidFill>
                  <a:schemeClr val="bg2">
                    <a:lumMod val="25000"/>
                  </a:schemeClr>
                </a:solidFill>
                <a:effectLst>
                  <a:outerShdw blurRad="38100" dist="38100" dir="2700000" algn="tl">
                    <a:srgbClr val="000000">
                      <a:alpha val="43137"/>
                    </a:srgbClr>
                  </a:outerShdw>
                </a:effectLst>
              </a:rPr>
            </a:br>
            <a:r>
              <a:rPr lang="en-US" b="1" dirty="0">
                <a:solidFill>
                  <a:schemeClr val="bg2">
                    <a:lumMod val="25000"/>
                  </a:schemeClr>
                </a:solidFill>
                <a:effectLst>
                  <a:outerShdw blurRad="38100" dist="38100" dir="2700000" algn="tl">
                    <a:srgbClr val="000000">
                      <a:alpha val="43137"/>
                    </a:srgbClr>
                  </a:outerShdw>
                </a:effectLst>
              </a:rPr>
              <a:t>What’s New</a:t>
            </a:r>
            <a:endParaRPr lang="en-US" sz="4300" b="1" dirty="0">
              <a:solidFill>
                <a:schemeClr val="bg2">
                  <a:lumMod val="25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278" y="5817645"/>
            <a:ext cx="1641231" cy="466526"/>
          </a:xfrm>
          <a:prstGeom prst="rect">
            <a:avLst/>
          </a:prstGeom>
        </p:spPr>
      </p:pic>
      <p:sp>
        <p:nvSpPr>
          <p:cNvPr id="10" name="Text Placeholder 4">
            <a:extLst>
              <a:ext uri="{FF2B5EF4-FFF2-40B4-BE49-F238E27FC236}">
                <a16:creationId xmlns:a16="http://schemas.microsoft.com/office/drawing/2014/main" id="{B64310AC-A96E-49E4-89FE-6EDFA9D8220E}"/>
              </a:ext>
            </a:extLst>
          </p:cNvPr>
          <p:cNvSpPr txBox="1">
            <a:spLocks/>
          </p:cNvSpPr>
          <p:nvPr/>
        </p:nvSpPr>
        <p:spPr>
          <a:xfrm>
            <a:off x="2674950" y="1846052"/>
            <a:ext cx="6006934"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b="1" dirty="0" err="1">
                <a:solidFill>
                  <a:schemeClr val="accent2">
                    <a:lumMod val="75000"/>
                  </a:schemeClr>
                </a:solidFill>
              </a:rPr>
              <a:t>i.Invest</a:t>
            </a:r>
            <a:r>
              <a:rPr lang="en-US" b="1" dirty="0">
                <a:solidFill>
                  <a:schemeClr val="accent2">
                    <a:lumMod val="75000"/>
                  </a:schemeClr>
                </a:solidFill>
              </a:rPr>
              <a:t> Partners with Idea network</a:t>
            </a:r>
          </a:p>
        </p:txBody>
      </p:sp>
      <p:sp>
        <p:nvSpPr>
          <p:cNvPr id="11" name="Content Placeholder 5">
            <a:extLst>
              <a:ext uri="{FF2B5EF4-FFF2-40B4-BE49-F238E27FC236}">
                <a16:creationId xmlns:a16="http://schemas.microsoft.com/office/drawing/2014/main" id="{534AE4C9-EF87-4003-8124-D5CB967C8A57}"/>
              </a:ext>
            </a:extLst>
          </p:cNvPr>
          <p:cNvSpPr txBox="1">
            <a:spLocks/>
          </p:cNvSpPr>
          <p:nvPr/>
        </p:nvSpPr>
        <p:spPr>
          <a:xfrm>
            <a:off x="2684891" y="2582334"/>
            <a:ext cx="6832159" cy="29827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base"/>
            <a:r>
              <a:rPr lang="en-US" dirty="0"/>
              <a:t>Idea Network creates private networks for universities and other established organizations including Stanford, IBM, BMW, and Teen Entrepreneurs. We will use it to allow young startup companies to find teammates to help them bring their ideas to life.</a:t>
            </a:r>
            <a:endParaRPr lang="en-US" dirty="0">
              <a:solidFill>
                <a:schemeClr val="tx1"/>
              </a:solidFill>
            </a:endParaRPr>
          </a:p>
          <a:p>
            <a:pPr fontAlgn="base"/>
            <a:r>
              <a:rPr lang="en-US" dirty="0"/>
              <a:t>The Network is designed for passionate entrepreneurs who have the problem of building a team with the necessary skills they need. </a:t>
            </a:r>
            <a:endParaRPr lang="en-US" dirty="0">
              <a:solidFill>
                <a:schemeClr val="tx1"/>
              </a:solidFill>
            </a:endParaRPr>
          </a:p>
          <a:p>
            <a:pPr fontAlgn="base"/>
            <a:r>
              <a:rPr lang="en-US" dirty="0"/>
              <a:t>IdeaNetwork.us</a:t>
            </a:r>
            <a:r>
              <a:rPr lang="en-US" dirty="0">
                <a:solidFill>
                  <a:schemeClr val="tx1"/>
                </a:solidFill>
              </a:rPr>
              <a:t> </a:t>
            </a:r>
          </a:p>
          <a:p>
            <a:pPr fontAlgn="base"/>
            <a:endParaRPr lang="en-US" sz="6500" dirty="0">
              <a:solidFill>
                <a:schemeClr val="tx1"/>
              </a:solidFill>
            </a:endParaRPr>
          </a:p>
          <a:p>
            <a:endParaRPr lang="en-US" dirty="0"/>
          </a:p>
          <a:p>
            <a:endParaRPr lang="en-US" dirty="0"/>
          </a:p>
        </p:txBody>
      </p:sp>
    </p:spTree>
    <p:extLst>
      <p:ext uri="{BB962C8B-B14F-4D97-AF65-F5344CB8AC3E}">
        <p14:creationId xmlns:p14="http://schemas.microsoft.com/office/powerpoint/2010/main" val="333843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335</Words>
  <Application>Microsoft Office PowerPoint</Application>
  <PresentationFormat>Widescreen</PresentationFormat>
  <Paragraphs>67</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i.Invest Competition  Overview </vt:lpstr>
      <vt:lpstr>PowerPoint Presentation</vt:lpstr>
      <vt:lpstr>Competition Achievements-to-Date</vt:lpstr>
      <vt:lpstr>2016 Winner</vt:lpstr>
      <vt:lpstr>2017 Winner</vt:lpstr>
      <vt:lpstr>2018 Winner</vt:lpstr>
      <vt:lpstr> Become a Cash or In-Kind Sponsor</vt:lpstr>
      <vt:lpstr> What’s New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Competition Achievements-to-Date</dc:title>
  <dc:creator>michelle jackson</dc:creator>
  <cp:lastModifiedBy>michelle jackson</cp:lastModifiedBy>
  <cp:revision>2</cp:revision>
  <dcterms:created xsi:type="dcterms:W3CDTF">2018-11-13T14:59:42Z</dcterms:created>
  <dcterms:modified xsi:type="dcterms:W3CDTF">2018-11-13T15:17:39Z</dcterms:modified>
</cp:coreProperties>
</file>