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25"/>
  </p:notesMasterIdLst>
  <p:sldIdLst>
    <p:sldId id="256" r:id="rId2"/>
    <p:sldId id="268" r:id="rId3"/>
    <p:sldId id="295" r:id="rId4"/>
    <p:sldId id="264" r:id="rId5"/>
    <p:sldId id="296" r:id="rId6"/>
    <p:sldId id="257" r:id="rId7"/>
    <p:sldId id="297" r:id="rId8"/>
    <p:sldId id="258" r:id="rId9"/>
    <p:sldId id="286" r:id="rId10"/>
    <p:sldId id="259" r:id="rId11"/>
    <p:sldId id="298" r:id="rId12"/>
    <p:sldId id="294" r:id="rId13"/>
    <p:sldId id="290" r:id="rId14"/>
    <p:sldId id="260" r:id="rId15"/>
    <p:sldId id="280" r:id="rId16"/>
    <p:sldId id="265" r:id="rId17"/>
    <p:sldId id="293" r:id="rId18"/>
    <p:sldId id="261" r:id="rId19"/>
    <p:sldId id="299" r:id="rId20"/>
    <p:sldId id="262" r:id="rId21"/>
    <p:sldId id="300" r:id="rId22"/>
    <p:sldId id="263"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5"/>
    <p:restoredTop sz="94709"/>
  </p:normalViewPr>
  <p:slideViewPr>
    <p:cSldViewPr snapToGrid="0" snapToObjects="1">
      <p:cViewPr varScale="1">
        <p:scale>
          <a:sx n="82" d="100"/>
          <a:sy n="82" d="100"/>
        </p:scale>
        <p:origin x="787" y="67"/>
      </p:cViewPr>
      <p:guideLst/>
    </p:cSldViewPr>
  </p:slideViewPr>
  <p:notesTextViewPr>
    <p:cViewPr>
      <p:scale>
        <a:sx n="1" d="1"/>
        <a:sy n="1" d="1"/>
      </p:scale>
      <p:origin x="0" y="0"/>
    </p:cViewPr>
  </p:notesTextViewPr>
  <p:sorterViewPr>
    <p:cViewPr>
      <p:scale>
        <a:sx n="88" d="100"/>
        <a:sy n="8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5</c:v>
                </c:pt>
                <c:pt idx="1">
                  <c:v>10</c:v>
                </c:pt>
                <c:pt idx="2">
                  <c:v>15</c:v>
                </c:pt>
                <c:pt idx="3">
                  <c:v>10</c:v>
                </c:pt>
                <c:pt idx="4">
                  <c:v>5</c:v>
                </c:pt>
                <c:pt idx="5">
                  <c:v>10</c:v>
                </c:pt>
                <c:pt idx="6">
                  <c:v>15</c:v>
                </c:pt>
                <c:pt idx="7">
                  <c:v>10</c:v>
                </c:pt>
                <c:pt idx="8">
                  <c:v>5</c:v>
                </c:pt>
                <c:pt idx="9">
                  <c:v>10</c:v>
                </c:pt>
                <c:pt idx="10">
                  <c:v>15</c:v>
                </c:pt>
                <c:pt idx="11">
                  <c:v>10</c:v>
                </c:pt>
              </c:numCache>
            </c:numRef>
          </c:val>
          <c:extLst>
            <c:ext xmlns:c16="http://schemas.microsoft.com/office/drawing/2014/chart" uri="{C3380CC4-5D6E-409C-BE32-E72D297353CC}">
              <c16:uniqueId val="{00000000-0402-4B1D-83CF-0F76955E50AD}"/>
            </c:ext>
          </c:extLst>
        </c:ser>
        <c:dLbls>
          <c:showLegendKey val="0"/>
          <c:showVal val="0"/>
          <c:showCatName val="0"/>
          <c:showSerName val="0"/>
          <c:showPercent val="0"/>
          <c:showBubbleSize val="0"/>
        </c:dLbls>
        <c:gapWidth val="150"/>
        <c:axId val="-2108536176"/>
        <c:axId val="-2108538976"/>
      </c:barChart>
      <c:catAx>
        <c:axId val="-2108536176"/>
        <c:scaling>
          <c:orientation val="minMax"/>
        </c:scaling>
        <c:delete val="0"/>
        <c:axPos val="b"/>
        <c:numFmt formatCode="General" sourceLinked="0"/>
        <c:majorTickMark val="out"/>
        <c:minorTickMark val="none"/>
        <c:tickLblPos val="nextTo"/>
        <c:crossAx val="-2108538976"/>
        <c:crosses val="autoZero"/>
        <c:auto val="1"/>
        <c:lblAlgn val="ctr"/>
        <c:lblOffset val="100"/>
        <c:noMultiLvlLbl val="0"/>
      </c:catAx>
      <c:valAx>
        <c:axId val="-2108538976"/>
        <c:scaling>
          <c:orientation val="minMax"/>
        </c:scaling>
        <c:delete val="0"/>
        <c:axPos val="l"/>
        <c:majorGridlines/>
        <c:numFmt formatCode="General" sourceLinked="1"/>
        <c:majorTickMark val="out"/>
        <c:minorTickMark val="none"/>
        <c:tickLblPos val="nextTo"/>
        <c:crossAx val="-21085361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52B5A-EFE2-8B4C-8FE6-C5DAA3BDCED1}" type="datetimeFigureOut">
              <a:rPr lang="en-US" smtClean="0"/>
              <a:t>12/19/2016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520DA-346B-2A48-B4AD-B4CE62796CD0}" type="slidenum">
              <a:rPr lang="en-US" smtClean="0"/>
              <a:t>‹#›</a:t>
            </a:fld>
            <a:endParaRPr lang="en-US"/>
          </a:p>
        </p:txBody>
      </p:sp>
    </p:spTree>
    <p:extLst>
      <p:ext uri="{BB962C8B-B14F-4D97-AF65-F5344CB8AC3E}">
        <p14:creationId xmlns:p14="http://schemas.microsoft.com/office/powerpoint/2010/main" val="1938361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extLst>
      <p:ext uri="{BB962C8B-B14F-4D97-AF65-F5344CB8AC3E}">
        <p14:creationId xmlns:p14="http://schemas.microsoft.com/office/powerpoint/2010/main" val="4103012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extLst>
      <p:ext uri="{BB962C8B-B14F-4D97-AF65-F5344CB8AC3E}">
        <p14:creationId xmlns:p14="http://schemas.microsoft.com/office/powerpoint/2010/main" val="44395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F5A8CD-32A9-4972-A31B-86080B7BBAE7}" type="slidenum">
              <a:rPr lang="en-US" smtClean="0"/>
              <a:pPr/>
              <a:t>15</a:t>
            </a:fld>
            <a:endParaRPr lang="en-US"/>
          </a:p>
        </p:txBody>
      </p:sp>
    </p:spTree>
    <p:extLst>
      <p:ext uri="{BB962C8B-B14F-4D97-AF65-F5344CB8AC3E}">
        <p14:creationId xmlns:p14="http://schemas.microsoft.com/office/powerpoint/2010/main" val="261664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89EE99F-26DD-0541-89ED-4768B97E09BD}" type="datetimeFigureOut">
              <a:rPr lang="en-US" smtClean="0"/>
              <a:t>12/19/2016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BD46469-ADEA-5243-80D7-9E2CD9F2B4B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405208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EE99F-26DD-0541-89ED-4768B97E09BD}"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116712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EE99F-26DD-0541-89ED-4768B97E09BD}"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80735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EE99F-26DD-0541-89ED-4768B97E09BD}"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88323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89EE99F-26DD-0541-89ED-4768B97E09BD}" type="datetimeFigureOut">
              <a:rPr lang="en-US" smtClean="0"/>
              <a:t>12/19/2016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BD46469-ADEA-5243-80D7-9E2CD9F2B4B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636439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9EE99F-26DD-0541-89ED-4768B97E09BD}"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23083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9EE99F-26DD-0541-89ED-4768B97E09BD}"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124207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9EE99F-26DD-0541-89ED-4768B97E09BD}"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201739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EE99F-26DD-0541-89ED-4768B97E09BD}"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46469-ADEA-5243-80D7-9E2CD9F2B4B8}" type="slidenum">
              <a:rPr lang="en-US" smtClean="0"/>
              <a:t>‹#›</a:t>
            </a:fld>
            <a:endParaRPr lang="en-US"/>
          </a:p>
        </p:txBody>
      </p:sp>
    </p:spTree>
    <p:extLst>
      <p:ext uri="{BB962C8B-B14F-4D97-AF65-F5344CB8AC3E}">
        <p14:creationId xmlns:p14="http://schemas.microsoft.com/office/powerpoint/2010/main" val="183873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9EE99F-26DD-0541-89ED-4768B97E09BD}" type="datetimeFigureOut">
              <a:rPr lang="en-US" smtClean="0"/>
              <a:t>12/19/2016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D46469-ADEA-5243-80D7-9E2CD9F2B4B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452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9EE99F-26DD-0541-89ED-4768B97E09BD}" type="datetimeFigureOut">
              <a:rPr lang="en-US" smtClean="0"/>
              <a:t>12/19/2016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BD46469-ADEA-5243-80D7-9E2CD9F2B4B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854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89EE99F-26DD-0541-89ED-4768B97E09BD}" type="datetimeFigureOut">
              <a:rPr lang="en-US" smtClean="0"/>
              <a:t>12/19/2016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BD46469-ADEA-5243-80D7-9E2CD9F2B4B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356643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zipskinny.com/" TargetMode="External"/><Relationship Id="rId2" Type="http://schemas.openxmlformats.org/officeDocument/2006/relationships/hyperlink" Target="http://www.census.gov/" TargetMode="External"/><Relationship Id="rId1" Type="http://schemas.openxmlformats.org/officeDocument/2006/relationships/slideLayout" Target="../slideLayouts/slideLayout2.xml"/><Relationship Id="rId4" Type="http://schemas.openxmlformats.org/officeDocument/2006/relationships/hyperlink" Target="https://segmentationsolutions.nielsen.com/mybestsegmen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224" y="1656520"/>
            <a:ext cx="9863528" cy="1166191"/>
          </a:xfrm>
        </p:spPr>
        <p:txBody>
          <a:bodyPr>
            <a:noAutofit/>
          </a:bodyPr>
          <a:lstStyle/>
          <a:p>
            <a:br>
              <a:rPr lang="en-US" sz="2800" b="1" dirty="0"/>
            </a:br>
            <a:br>
              <a:rPr lang="en-US" sz="2800" b="1" dirty="0"/>
            </a:br>
            <a:r>
              <a:rPr lang="en-US" sz="2800" b="1" dirty="0"/>
              <a:t>i-Invest Business Plan Template</a:t>
            </a:r>
          </a:p>
        </p:txBody>
      </p:sp>
      <p:sp>
        <p:nvSpPr>
          <p:cNvPr id="3" name="Subtitle 2"/>
          <p:cNvSpPr>
            <a:spLocks noGrp="1"/>
          </p:cNvSpPr>
          <p:nvPr>
            <p:ph type="subTitle" idx="1"/>
          </p:nvPr>
        </p:nvSpPr>
        <p:spPr>
          <a:xfrm>
            <a:off x="2354468" y="3325171"/>
            <a:ext cx="6831673" cy="1086237"/>
          </a:xfrm>
        </p:spPr>
        <p:txBody>
          <a:bodyPr/>
          <a:lstStyle/>
          <a:p>
            <a:endParaRPr lang="en-US" dirty="0"/>
          </a:p>
        </p:txBody>
      </p:sp>
    </p:spTree>
    <p:extLst>
      <p:ext uri="{BB962C8B-B14F-4D97-AF65-F5344CB8AC3E}">
        <p14:creationId xmlns:p14="http://schemas.microsoft.com/office/powerpoint/2010/main" val="7936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5997"/>
            <a:ext cx="9601200" cy="783236"/>
          </a:xfrm>
        </p:spPr>
        <p:txBody>
          <a:bodyPr/>
          <a:lstStyle/>
          <a:p>
            <a:pPr algn="ctr"/>
            <a:r>
              <a:rPr lang="en-US"/>
              <a:t>Marketing Strategy</a:t>
            </a:r>
            <a:endParaRPr lang="en-US" dirty="0"/>
          </a:p>
        </p:txBody>
      </p:sp>
      <p:sp>
        <p:nvSpPr>
          <p:cNvPr id="3" name="Content Placeholder 2"/>
          <p:cNvSpPr>
            <a:spLocks noGrp="1"/>
          </p:cNvSpPr>
          <p:nvPr>
            <p:ph idx="1"/>
          </p:nvPr>
        </p:nvSpPr>
        <p:spPr>
          <a:xfrm>
            <a:off x="786984" y="1275901"/>
            <a:ext cx="10185816" cy="5081666"/>
          </a:xfrm>
        </p:spPr>
        <p:txBody>
          <a:bodyPr/>
          <a:lstStyle/>
          <a:p>
            <a:pPr lvl="0"/>
            <a:r>
              <a:rPr lang="en-US" dirty="0">
                <a:solidFill>
                  <a:schemeClr val="tx1"/>
                </a:solidFill>
              </a:rPr>
              <a:t>This slide is meant to show how you plan to promote and sell your product or service to potential customers within your target market.  A business needs to identify how it plans to identify, sell to, and retain customers.</a:t>
            </a:r>
            <a:endParaRPr lang="en-US" b="1" dirty="0"/>
          </a:p>
          <a:p>
            <a:r>
              <a:rPr lang="en-US" b="1" dirty="0"/>
              <a:t>Describe all promotional methods, and explanation of why each method  will appeal to your target market. </a:t>
            </a:r>
            <a:r>
              <a:rPr lang="en-US" dirty="0"/>
              <a:t>Possible methods include</a:t>
            </a:r>
          </a:p>
          <a:p>
            <a:pPr lvl="1"/>
            <a:r>
              <a:rPr lang="en-US" dirty="0"/>
              <a:t>Advertising  (posters, flyers, business cards, etc.)</a:t>
            </a:r>
          </a:p>
          <a:p>
            <a:pPr lvl="1"/>
            <a:r>
              <a:rPr lang="en-US" dirty="0"/>
              <a:t>Social media (Facebook, Instagram, </a:t>
            </a:r>
            <a:r>
              <a:rPr lang="en-US" dirty="0" err="1"/>
              <a:t>Youtube</a:t>
            </a:r>
            <a:r>
              <a:rPr lang="en-US" dirty="0"/>
              <a:t>)</a:t>
            </a:r>
          </a:p>
          <a:p>
            <a:pPr lvl="1"/>
            <a:r>
              <a:rPr lang="en-US" dirty="0"/>
              <a:t>Publicity</a:t>
            </a:r>
          </a:p>
          <a:p>
            <a:r>
              <a:rPr lang="en-US" b="1" dirty="0"/>
              <a:t>Describe all selling strategies and platforms and explanation of why each strategy  and platform will be effective</a:t>
            </a:r>
          </a:p>
          <a:p>
            <a:pPr lvl="1"/>
            <a:r>
              <a:rPr lang="en-US" dirty="0"/>
              <a:t>Website</a:t>
            </a:r>
          </a:p>
          <a:p>
            <a:pPr lvl="1"/>
            <a:r>
              <a:rPr lang="en-US" dirty="0"/>
              <a:t>Direct Selling</a:t>
            </a:r>
          </a:p>
          <a:p>
            <a:endParaRPr lang="en-US" dirty="0"/>
          </a:p>
        </p:txBody>
      </p:sp>
      <p:sp>
        <p:nvSpPr>
          <p:cNvPr id="4" name="AutoShape 9"/>
          <p:cNvSpPr>
            <a:spLocks noChangeArrowheads="1"/>
          </p:cNvSpPr>
          <p:nvPr/>
        </p:nvSpPr>
        <p:spPr bwMode="auto">
          <a:xfrm rot="21260688">
            <a:off x="7205991" y="4816605"/>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201486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MARKETING STRATEGY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1002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Sales Forecast</a:t>
            </a:r>
          </a:p>
        </p:txBody>
      </p:sp>
      <p:sp>
        <p:nvSpPr>
          <p:cNvPr id="3" name="Content Placeholder 2"/>
          <p:cNvSpPr>
            <a:spLocks noGrp="1"/>
          </p:cNvSpPr>
          <p:nvPr>
            <p:ph idx="1"/>
          </p:nvPr>
        </p:nvSpPr>
        <p:spPr>
          <a:xfrm>
            <a:off x="1371600" y="1611443"/>
            <a:ext cx="9601200" cy="3581400"/>
          </a:xfrm>
        </p:spPr>
        <p:txBody>
          <a:bodyPr/>
          <a:lstStyle/>
          <a:p>
            <a:pPr lvl="0"/>
            <a:r>
              <a:rPr lang="en-US" dirty="0">
                <a:solidFill>
                  <a:schemeClr val="tx1"/>
                </a:solidFill>
              </a:rPr>
              <a:t>This slide is meant to show the projected sales and revenue  for the first year of your business.  You must provide a rationale for these figures, so be sure to cite evidence  such as market research, historic sales, or assumptions  about your target market to back up your projections. Remember the first year of a business ramps up to its full sales capacity.</a:t>
            </a:r>
          </a:p>
          <a:p>
            <a:pPr lvl="0"/>
            <a:r>
              <a:rPr lang="en-US" dirty="0">
                <a:solidFill>
                  <a:schemeClr val="tx1"/>
                </a:solidFill>
              </a:rPr>
              <a:t>Double click the graph and load your estimated unit sales by month. This will create your graph. </a:t>
            </a:r>
          </a:p>
          <a:p>
            <a:pPr lvl="0"/>
            <a:r>
              <a:rPr lang="en-US" dirty="0">
                <a:solidFill>
                  <a:schemeClr val="tx1"/>
                </a:solidFill>
              </a:rPr>
              <a:t>Total the monthly units and show this amount in the Total Units box at the top.</a:t>
            </a:r>
          </a:p>
          <a:p>
            <a:pPr lvl="0"/>
            <a:r>
              <a:rPr lang="en-US" dirty="0">
                <a:solidFill>
                  <a:schemeClr val="tx1"/>
                </a:solidFill>
              </a:rPr>
              <a:t>Show your price per unit in the designated box and multiply the two numbers to determine your total Annual Revenue and show in the third box.</a:t>
            </a:r>
          </a:p>
          <a:p>
            <a:pPr lvl="0"/>
            <a:endParaRPr lang="en-US" b="1" dirty="0">
              <a:solidFill>
                <a:schemeClr val="bg1"/>
              </a:solidFill>
            </a:endParaRPr>
          </a:p>
          <a:p>
            <a:endParaRPr lang="en-US" dirty="0"/>
          </a:p>
        </p:txBody>
      </p:sp>
      <p:sp>
        <p:nvSpPr>
          <p:cNvPr id="4" name="AutoShape 9"/>
          <p:cNvSpPr>
            <a:spLocks noChangeArrowheads="1"/>
          </p:cNvSpPr>
          <p:nvPr/>
        </p:nvSpPr>
        <p:spPr bwMode="auto">
          <a:xfrm rot="1212745">
            <a:off x="8797923" y="4869414"/>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131792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Sales Forecast (First Year)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3685666"/>
              </p:ext>
            </p:extLst>
          </p:nvPr>
        </p:nvGraphicFramePr>
        <p:xfrm>
          <a:off x="2057400" y="2743201"/>
          <a:ext cx="80772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048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ea typeface="ＭＳ Ｐゴシック" pitchFamily="-112" charset="-128"/>
                <a:cs typeface="Arial" pitchFamily="34" charset="0"/>
              </a:rPr>
              <a:t>Total Units</a:t>
            </a:r>
          </a:p>
          <a:p>
            <a:pPr lvl="0" algn="ctr">
              <a:defRPr/>
            </a:pPr>
            <a:endParaRPr lang="en-US" sz="2000" b="1" dirty="0">
              <a:solidFill>
                <a:prstClr val="black"/>
              </a:solidFill>
            </a:endParaRPr>
          </a:p>
        </p:txBody>
      </p:sp>
      <p:sp>
        <p:nvSpPr>
          <p:cNvPr id="8" name="TextBox 7"/>
          <p:cNvSpPr txBox="1"/>
          <p:nvPr/>
        </p:nvSpPr>
        <p:spPr>
          <a:xfrm>
            <a:off x="5257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ea typeface="ＭＳ Ｐゴシック" pitchFamily="-112" charset="-128"/>
                <a:cs typeface="Arial" pitchFamily="34" charset="0"/>
              </a:rPr>
              <a:t>Price per Unit</a:t>
            </a:r>
          </a:p>
          <a:p>
            <a:pPr algn="ctr"/>
            <a:r>
              <a:rPr lang="en-US" sz="2000" u="sng" dirty="0">
                <a:ea typeface="ＭＳ Ｐゴシック" pitchFamily="-112" charset="-128"/>
                <a:cs typeface="Arial" pitchFamily="34" charset="0"/>
              </a:rPr>
              <a:t>$</a:t>
            </a:r>
          </a:p>
        </p:txBody>
      </p:sp>
      <p:sp>
        <p:nvSpPr>
          <p:cNvPr id="9" name="TextBox 8"/>
          <p:cNvSpPr txBox="1"/>
          <p:nvPr/>
        </p:nvSpPr>
        <p:spPr>
          <a:xfrm>
            <a:off x="7467600" y="1676400"/>
            <a:ext cx="2021174"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a:ea typeface="ＭＳ Ｐゴシック" pitchFamily="-112" charset="-128"/>
                <a:cs typeface="Arial" pitchFamily="34" charset="0"/>
              </a:rPr>
              <a:t>Annual Revenue</a:t>
            </a:r>
          </a:p>
          <a:p>
            <a:pPr lvl="0" algn="ctr">
              <a:defRPr/>
            </a:pPr>
            <a:r>
              <a:rPr lang="en-US" sz="2000" b="1" u="sng" dirty="0">
                <a:cs typeface="Arial" pitchFamily="34" charset="0"/>
              </a:rPr>
              <a:t>$</a:t>
            </a:r>
            <a:endParaRPr lang="en-US" sz="2000" b="1" u="sng" dirty="0">
              <a:solidFill>
                <a:prstClr val="blac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264337"/>
            <a:ext cx="10118035" cy="1485900"/>
          </a:xfrm>
        </p:spPr>
        <p:txBody>
          <a:bodyPr/>
          <a:lstStyle/>
          <a:p>
            <a:pPr algn="ctr"/>
            <a:r>
              <a:rPr lang="en-US" dirty="0"/>
              <a:t>Financials</a:t>
            </a:r>
            <a:br>
              <a:rPr lang="en-US" dirty="0"/>
            </a:br>
            <a:r>
              <a:rPr lang="en-US" dirty="0"/>
              <a:t>Pricing-Expenses-Profit</a:t>
            </a:r>
          </a:p>
        </p:txBody>
      </p:sp>
      <p:sp>
        <p:nvSpPr>
          <p:cNvPr id="3" name="Content Placeholder 2"/>
          <p:cNvSpPr>
            <a:spLocks noGrp="1"/>
          </p:cNvSpPr>
          <p:nvPr>
            <p:ph idx="1"/>
          </p:nvPr>
        </p:nvSpPr>
        <p:spPr>
          <a:xfrm>
            <a:off x="1371599" y="1736985"/>
            <a:ext cx="10277061" cy="4663815"/>
          </a:xfrm>
        </p:spPr>
        <p:txBody>
          <a:bodyPr>
            <a:normAutofit/>
          </a:bodyPr>
          <a:lstStyle/>
          <a:p>
            <a:r>
              <a:rPr lang="en-US" dirty="0">
                <a:solidFill>
                  <a:schemeClr val="tx1"/>
                </a:solidFill>
              </a:rPr>
              <a:t>This slide is meant to show three things:  First, that you can feasibly produce your product or execute your service in a cost efficient manner.  Second, that you have accounted for all your fixed expenses.  Third, an estimate of the profit or loss that your business will attain the first year of business.</a:t>
            </a:r>
          </a:p>
          <a:p>
            <a:r>
              <a:rPr lang="en-US" dirty="0">
                <a:solidFill>
                  <a:schemeClr val="tx1"/>
                </a:solidFill>
              </a:rPr>
              <a:t>The variable costs (those expenses related to the material and labor to make or provide one unit of sale) are shown in the top left table.</a:t>
            </a:r>
          </a:p>
          <a:p>
            <a:r>
              <a:rPr lang="en-US" dirty="0">
                <a:solidFill>
                  <a:schemeClr val="tx1"/>
                </a:solidFill>
              </a:rPr>
              <a:t>A list of the materials included in the variable costs are listed in the table to the right along with the fixed expenses you will incur each month such as utilities, insurance, rent, advertising, etc.</a:t>
            </a:r>
          </a:p>
          <a:p>
            <a:r>
              <a:rPr lang="en-US" dirty="0">
                <a:solidFill>
                  <a:schemeClr val="tx1"/>
                </a:solidFill>
              </a:rPr>
              <a:t>The bottom left table is used to estimate your profit or loss for the year.  Use the revenue from your sales forecast slide, subtract the variable costs (# of units x cost per sales/service) and subtract the annual fixed costs (monthly costs x 12).  The resulting figure is the amount of profit or loss your business may realize the first year of business. </a:t>
            </a:r>
            <a:endParaRPr lang="en-US" b="1" dirty="0">
              <a:solidFill>
                <a:schemeClr val="bg1"/>
              </a:solidFill>
            </a:endParaRPr>
          </a:p>
          <a:p>
            <a:endParaRPr lang="en-US" dirty="0"/>
          </a:p>
        </p:txBody>
      </p:sp>
      <p:sp>
        <p:nvSpPr>
          <p:cNvPr id="4" name="AutoShape 9"/>
          <p:cNvSpPr>
            <a:spLocks noChangeArrowheads="1"/>
          </p:cNvSpPr>
          <p:nvPr/>
        </p:nvSpPr>
        <p:spPr bwMode="auto">
          <a:xfrm rot="21260688">
            <a:off x="9392601" y="35184"/>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2007314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446"/>
            <a:ext cx="8229600" cy="1143000"/>
          </a:xfrm>
        </p:spPr>
        <p:txBody>
          <a:bodyPr/>
          <a:lstStyle/>
          <a:p>
            <a:r>
              <a:rPr lang="en-US" dirty="0"/>
              <a:t>FINANCIALS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6665492"/>
              </p:ext>
            </p:extLst>
          </p:nvPr>
        </p:nvGraphicFramePr>
        <p:xfrm>
          <a:off x="7410138" y="571664"/>
          <a:ext cx="3733802" cy="5760720"/>
        </p:xfrm>
        <a:graphic>
          <a:graphicData uri="http://schemas.openxmlformats.org/drawingml/2006/table">
            <a:tbl>
              <a:tblPr firstRow="1" bandRow="1">
                <a:tableStyleId>{073A0DAA-6AF3-43AB-8588-CEC1D06C72B9}</a:tableStyleId>
              </a:tblPr>
              <a:tblGrid>
                <a:gridCol w="1866901">
                  <a:extLst>
                    <a:ext uri="{9D8B030D-6E8A-4147-A177-3AD203B41FA5}">
                      <a16:colId xmlns:a16="http://schemas.microsoft.com/office/drawing/2014/main" val="20000"/>
                    </a:ext>
                  </a:extLst>
                </a:gridCol>
                <a:gridCol w="1866901">
                  <a:extLst>
                    <a:ext uri="{9D8B030D-6E8A-4147-A177-3AD203B41FA5}">
                      <a16:colId xmlns:a16="http://schemas.microsoft.com/office/drawing/2014/main" val="20001"/>
                    </a:ext>
                  </a:extLst>
                </a:gridCol>
              </a:tblGrid>
              <a:tr h="57912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t>Description</a:t>
                      </a:r>
                      <a:r>
                        <a:rPr lang="en-US" sz="1600" b="1" baseline="0" dirty="0"/>
                        <a:t> of Expenses</a:t>
                      </a:r>
                      <a:endParaRPr lang="en-US" sz="1600" b="1" dirty="0"/>
                    </a:p>
                    <a:p>
                      <a:pPr algn="ctr"/>
                      <a:endParaRPr lang="en-US" sz="1600" b="1" dirty="0"/>
                    </a:p>
                  </a:txBody>
                  <a:tcPr/>
                </a:tc>
                <a:tc hMerge="1">
                  <a:txBody>
                    <a:bodyPr/>
                    <a:lstStyle/>
                    <a:p>
                      <a:pPr algn="ctr"/>
                      <a:endParaRPr lang="en-US" sz="1600" b="1" dirty="0"/>
                    </a:p>
                  </a:txBody>
                  <a:tcPr/>
                </a:tc>
                <a:extLst>
                  <a:ext uri="{0D108BD9-81ED-4DB2-BD59-A6C34878D82A}">
                    <a16:rowId xmlns:a16="http://schemas.microsoft.com/office/drawing/2014/main" val="10000"/>
                  </a:ext>
                </a:extLst>
              </a:tr>
              <a:tr h="579120">
                <a:tc>
                  <a:txBody>
                    <a:bodyPr/>
                    <a:lstStyle/>
                    <a:p>
                      <a:pPr algn="ctr"/>
                      <a:r>
                        <a:rPr lang="en-US" sz="1600" b="1" dirty="0"/>
                        <a:t>Variable Material Expenses</a:t>
                      </a:r>
                    </a:p>
                  </a:txBody>
                  <a:tcPr/>
                </a:tc>
                <a:tc>
                  <a:txBody>
                    <a:bodyPr/>
                    <a:lstStyle/>
                    <a:p>
                      <a:pPr algn="ctr"/>
                      <a:r>
                        <a:rPr lang="en-US" sz="1600" b="1" dirty="0"/>
                        <a:t>Total:  $</a:t>
                      </a:r>
                    </a:p>
                  </a:txBody>
                  <a:tcPr/>
                </a:tc>
                <a:extLst>
                  <a:ext uri="{0D108BD9-81ED-4DB2-BD59-A6C34878D82A}">
                    <a16:rowId xmlns:a16="http://schemas.microsoft.com/office/drawing/2014/main" val="10001"/>
                  </a:ext>
                </a:extLst>
              </a:tr>
              <a:tr h="335280">
                <a:tc>
                  <a:txBody>
                    <a:bodyPr/>
                    <a:lstStyle/>
                    <a:p>
                      <a:pPr algn="ctr"/>
                      <a:r>
                        <a:rPr lang="en-US" sz="1600" b="0" dirty="0"/>
                        <a:t>Item</a:t>
                      </a:r>
                    </a:p>
                  </a:txBody>
                  <a:tcPr/>
                </a:tc>
                <a:tc>
                  <a:txBody>
                    <a:bodyPr/>
                    <a:lstStyle/>
                    <a:p>
                      <a:pPr algn="ctr"/>
                      <a:r>
                        <a:rPr lang="en-US" sz="1600" b="0" dirty="0"/>
                        <a:t>$</a:t>
                      </a:r>
                    </a:p>
                  </a:txBody>
                  <a:tcPr/>
                </a:tc>
                <a:extLst>
                  <a:ext uri="{0D108BD9-81ED-4DB2-BD59-A6C34878D82A}">
                    <a16:rowId xmlns:a16="http://schemas.microsoft.com/office/drawing/2014/main" val="10002"/>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03"/>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04"/>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05"/>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06"/>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07"/>
                  </a:ext>
                </a:extLst>
              </a:tr>
              <a:tr h="579120">
                <a:tc>
                  <a:txBody>
                    <a:bodyPr/>
                    <a:lstStyle/>
                    <a:p>
                      <a:pPr algn="ctr"/>
                      <a:r>
                        <a:rPr lang="en-US" sz="1600" b="1" dirty="0"/>
                        <a:t>Monthly Fixed Expenses</a:t>
                      </a:r>
                    </a:p>
                  </a:txBody>
                  <a:tcPr/>
                </a:tc>
                <a:tc>
                  <a:txBody>
                    <a:bodyPr/>
                    <a:lstStyle/>
                    <a:p>
                      <a:pPr algn="ctr"/>
                      <a:r>
                        <a:rPr lang="en-US" sz="1600" b="1" dirty="0"/>
                        <a:t>Total:  $</a:t>
                      </a:r>
                    </a:p>
                  </a:txBody>
                  <a:tcPr/>
                </a:tc>
                <a:extLst>
                  <a:ext uri="{0D108BD9-81ED-4DB2-BD59-A6C34878D82A}">
                    <a16:rowId xmlns:a16="http://schemas.microsoft.com/office/drawing/2014/main" val="10008"/>
                  </a:ext>
                </a:extLst>
              </a:tr>
              <a:tr h="335280">
                <a:tc>
                  <a:txBody>
                    <a:bodyPr/>
                    <a:lstStyle/>
                    <a:p>
                      <a:pPr algn="ctr"/>
                      <a:r>
                        <a:rPr lang="en-US" sz="1600" b="0" dirty="0"/>
                        <a:t>Item</a:t>
                      </a:r>
                    </a:p>
                  </a:txBody>
                  <a:tcPr/>
                </a:tc>
                <a:tc>
                  <a:txBody>
                    <a:bodyPr/>
                    <a:lstStyle/>
                    <a:p>
                      <a:pPr algn="ctr"/>
                      <a:r>
                        <a:rPr lang="en-US" sz="1600" b="0" dirty="0"/>
                        <a:t>$</a:t>
                      </a:r>
                    </a:p>
                  </a:txBody>
                  <a:tcPr/>
                </a:tc>
                <a:extLst>
                  <a:ext uri="{0D108BD9-81ED-4DB2-BD59-A6C34878D82A}">
                    <a16:rowId xmlns:a16="http://schemas.microsoft.com/office/drawing/2014/main" val="10009"/>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10"/>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11"/>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12"/>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13"/>
                  </a:ext>
                </a:extLst>
              </a:tr>
              <a:tr h="335280">
                <a:tc>
                  <a:txBody>
                    <a:bodyPr/>
                    <a:lstStyle/>
                    <a:p>
                      <a:pPr algn="ctr"/>
                      <a:endParaRPr lang="en-US" sz="1600" b="1" dirty="0"/>
                    </a:p>
                  </a:txBody>
                  <a:tcPr/>
                </a:tc>
                <a:tc>
                  <a:txBody>
                    <a:bodyPr/>
                    <a:lstStyle/>
                    <a:p>
                      <a:pPr algn="ctr"/>
                      <a:endParaRPr lang="en-US" sz="1600" b="1" dirty="0"/>
                    </a:p>
                  </a:txBody>
                  <a:tcPr/>
                </a:tc>
                <a:extLst>
                  <a:ext uri="{0D108BD9-81ED-4DB2-BD59-A6C34878D82A}">
                    <a16:rowId xmlns:a16="http://schemas.microsoft.com/office/drawing/2014/main" val="10014"/>
                  </a:ext>
                </a:extLst>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1244519031"/>
              </p:ext>
            </p:extLst>
          </p:nvPr>
        </p:nvGraphicFramePr>
        <p:xfrm>
          <a:off x="1510748" y="2147341"/>
          <a:ext cx="4943061" cy="1997062"/>
        </p:xfrm>
        <a:graphic>
          <a:graphicData uri="http://schemas.openxmlformats.org/drawingml/2006/table">
            <a:tbl>
              <a:tblPr/>
              <a:tblGrid>
                <a:gridCol w="2835965">
                  <a:extLst>
                    <a:ext uri="{9D8B030D-6E8A-4147-A177-3AD203B41FA5}">
                      <a16:colId xmlns:a16="http://schemas.microsoft.com/office/drawing/2014/main" val="20000"/>
                    </a:ext>
                  </a:extLst>
                </a:gridCol>
                <a:gridCol w="1073426">
                  <a:extLst>
                    <a:ext uri="{9D8B030D-6E8A-4147-A177-3AD203B41FA5}">
                      <a16:colId xmlns:a16="http://schemas.microsoft.com/office/drawing/2014/main" val="20001"/>
                    </a:ext>
                  </a:extLst>
                </a:gridCol>
                <a:gridCol w="1033670">
                  <a:extLst>
                    <a:ext uri="{9D8B030D-6E8A-4147-A177-3AD203B41FA5}">
                      <a16:colId xmlns:a16="http://schemas.microsoft.com/office/drawing/2014/main" val="20002"/>
                    </a:ext>
                  </a:extLst>
                </a:gridCol>
              </a:tblGrid>
              <a:tr h="255270">
                <a:tc gridSpan="3">
                  <a:txBody>
                    <a:bodyPr/>
                    <a:lstStyle/>
                    <a:p>
                      <a:pPr marL="0" marR="0" algn="ctr">
                        <a:spcBef>
                          <a:spcPts val="0"/>
                        </a:spcBef>
                        <a:spcAft>
                          <a:spcPts val="0"/>
                        </a:spcAft>
                      </a:pPr>
                      <a:r>
                        <a:rPr lang="en-US" sz="1600" b="1" dirty="0">
                          <a:solidFill>
                            <a:schemeClr val="bg1"/>
                          </a:solidFill>
                          <a:latin typeface="+mn-lt"/>
                          <a:ea typeface="Times New Roman"/>
                          <a:cs typeface="Times New Roman"/>
                        </a:rPr>
                        <a:t>Economics</a:t>
                      </a:r>
                      <a:r>
                        <a:rPr lang="en-US" sz="1600" b="1" baseline="0" dirty="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81318">
                <a:tc>
                  <a:txBody>
                    <a:bodyPr/>
                    <a:lstStyle/>
                    <a:p>
                      <a:pPr marL="0" marR="0">
                        <a:spcBef>
                          <a:spcPts val="0"/>
                        </a:spcBef>
                        <a:spcAft>
                          <a:spcPts val="0"/>
                        </a:spcAft>
                      </a:pPr>
                      <a:r>
                        <a:rPr lang="en-US" sz="1600" b="1" dirty="0">
                          <a:latin typeface="Calibri"/>
                          <a:ea typeface="Times New Roman"/>
                          <a:cs typeface="Times New Roman"/>
                        </a:rPr>
                        <a:t>Selling 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a:latin typeface="Calibri"/>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1612">
                <a:tc>
                  <a:txBody>
                    <a:bodyPr/>
                    <a:lstStyle/>
                    <a:p>
                      <a:pPr marL="0" marR="0">
                        <a:spcBef>
                          <a:spcPts val="0"/>
                        </a:spcBef>
                        <a:spcAft>
                          <a:spcPts val="0"/>
                        </a:spcAft>
                      </a:pPr>
                      <a:r>
                        <a:rPr lang="en-US" sz="1600" dirty="0">
                          <a:latin typeface="Calibri"/>
                          <a:ea typeface="Times New Roman"/>
                          <a:cs typeface="Times New Roman"/>
                        </a:rPr>
                        <a:t>     (-) Cost of var.</a:t>
                      </a:r>
                      <a:r>
                        <a:rPr lang="en-US" sz="1600" baseline="0" dirty="0">
                          <a:latin typeface="Calibri"/>
                          <a:ea typeface="Times New Roman"/>
                          <a:cs typeface="Times New Roman"/>
                        </a:rPr>
                        <a:t> </a:t>
                      </a:r>
                      <a:r>
                        <a:rPr lang="en-US" sz="1600" dirty="0">
                          <a:latin typeface="Calibri"/>
                          <a:ea typeface="Times New Roman"/>
                          <a:cs typeface="Times New Roman"/>
                        </a:rPr>
                        <a:t>materials</a:t>
                      </a:r>
                      <a:r>
                        <a:rPr lang="en-US" sz="1600" baseline="0" dirty="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1318">
                <a:tc>
                  <a:txBody>
                    <a:bodyPr/>
                    <a:lstStyle/>
                    <a:p>
                      <a:pPr marL="0" marR="0">
                        <a:spcBef>
                          <a:spcPts val="0"/>
                        </a:spcBef>
                        <a:spcAft>
                          <a:spcPts val="0"/>
                        </a:spcAft>
                      </a:pPr>
                      <a:r>
                        <a:rPr lang="en-US" sz="1600" dirty="0">
                          <a:latin typeface="Calibri"/>
                          <a:ea typeface="Times New Roman"/>
                          <a:cs typeface="Times New Roman"/>
                        </a:rPr>
                        <a:t>      (-) Cost</a:t>
                      </a:r>
                      <a:r>
                        <a:rPr lang="en-US" sz="1600" baseline="0" dirty="0">
                          <a:latin typeface="Calibri"/>
                          <a:ea typeface="Times New Roman"/>
                          <a:cs typeface="Times New Roman"/>
                        </a:rPr>
                        <a:t> of l</a:t>
                      </a:r>
                      <a:r>
                        <a:rPr lang="en-US" sz="1600" dirty="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4908">
                <a:tc>
                  <a:txBody>
                    <a:bodyPr/>
                    <a:lstStyle/>
                    <a:p>
                      <a:pPr marL="0" marR="0">
                        <a:spcBef>
                          <a:spcPts val="0"/>
                        </a:spcBef>
                        <a:spcAft>
                          <a:spcPts val="0"/>
                        </a:spcAft>
                      </a:pPr>
                      <a:r>
                        <a:rPr lang="en-US" sz="1600" dirty="0">
                          <a:latin typeface="Calibri"/>
                          <a:ea typeface="Times New Roman"/>
                          <a:cs typeface="Times New Roman"/>
                        </a:rPr>
                        <a:t>      (-) Other</a:t>
                      </a:r>
                      <a:r>
                        <a:rPr lang="en-US" sz="1600" baseline="0" dirty="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1318">
                <a:tc>
                  <a:txBody>
                    <a:bodyPr/>
                    <a:lstStyle/>
                    <a:p>
                      <a:pPr marL="0" marR="0">
                        <a:spcBef>
                          <a:spcPts val="0"/>
                        </a:spcBef>
                        <a:spcAft>
                          <a:spcPts val="0"/>
                        </a:spcAft>
                      </a:pPr>
                      <a:r>
                        <a:rPr lang="en-US" sz="1600" b="1" dirty="0">
                          <a:latin typeface="Calibri"/>
                          <a:ea typeface="Times New Roman"/>
                          <a:cs typeface="Times New Roman"/>
                        </a:rPr>
                        <a:t>Total</a:t>
                      </a:r>
                      <a:r>
                        <a:rPr lang="en-US" sz="1600" b="1" baseline="0" dirty="0">
                          <a:latin typeface="Calibri"/>
                          <a:ea typeface="Times New Roman"/>
                          <a:cs typeface="Times New Roman"/>
                        </a:rPr>
                        <a:t> Cost of Goods/Service</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latin typeface="Calibri"/>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1318">
                <a:tc>
                  <a:txBody>
                    <a:bodyPr/>
                    <a:lstStyle/>
                    <a:p>
                      <a:pPr marL="0" marR="0">
                        <a:spcBef>
                          <a:spcPts val="0"/>
                        </a:spcBef>
                        <a:spcAft>
                          <a:spcPts val="0"/>
                        </a:spcAft>
                      </a:pPr>
                      <a:r>
                        <a:rPr lang="en-US" sz="1600" b="1" dirty="0">
                          <a:latin typeface="Calibri"/>
                          <a:ea typeface="Times New Roman"/>
                          <a:cs typeface="Times New Roman"/>
                        </a:rPr>
                        <a:t>Gross Profit</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73995559"/>
              </p:ext>
            </p:extLst>
          </p:nvPr>
        </p:nvGraphicFramePr>
        <p:xfrm>
          <a:off x="1696278" y="1139396"/>
          <a:ext cx="4572000" cy="6705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tblGrid>
              <a:tr h="335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Definition</a:t>
                      </a:r>
                      <a:r>
                        <a:rPr lang="en-US" sz="1600" b="1" baseline="0" dirty="0">
                          <a:solidFill>
                            <a:schemeClr val="bg1"/>
                          </a:solidFill>
                        </a:rPr>
                        <a:t> of One Unit of Sale</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35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95737014"/>
              </p:ext>
            </p:extLst>
          </p:nvPr>
        </p:nvGraphicFramePr>
        <p:xfrm>
          <a:off x="1368269" y="4478184"/>
          <a:ext cx="5493062" cy="1854200"/>
        </p:xfrm>
        <a:graphic>
          <a:graphicData uri="http://schemas.openxmlformats.org/drawingml/2006/table">
            <a:tbl>
              <a:tblPr firstRow="1" bandRow="1">
                <a:tableStyleId>{7E9639D4-E3E2-4D34-9284-5A2195B3D0D7}</a:tableStyleId>
              </a:tblPr>
              <a:tblGrid>
                <a:gridCol w="3964065">
                  <a:extLst>
                    <a:ext uri="{9D8B030D-6E8A-4147-A177-3AD203B41FA5}">
                      <a16:colId xmlns:a16="http://schemas.microsoft.com/office/drawing/2014/main" val="20000"/>
                    </a:ext>
                  </a:extLst>
                </a:gridCol>
                <a:gridCol w="1528997">
                  <a:extLst>
                    <a:ext uri="{9D8B030D-6E8A-4147-A177-3AD203B41FA5}">
                      <a16:colId xmlns:a16="http://schemas.microsoft.com/office/drawing/2014/main" val="20001"/>
                    </a:ext>
                  </a:extLst>
                </a:gridCol>
              </a:tblGrid>
              <a:tr h="370840">
                <a:tc>
                  <a:txBody>
                    <a:bodyPr/>
                    <a:lstStyle/>
                    <a:p>
                      <a:r>
                        <a:rPr lang="en-US" sz="1600" b="1" dirty="0">
                          <a:latin typeface="Calibri" charset="0"/>
                          <a:ea typeface="Calibri" charset="0"/>
                          <a:cs typeface="Calibri" charset="0"/>
                        </a:rPr>
                        <a:t>Annual Profit Analysis</a:t>
                      </a:r>
                    </a:p>
                  </a:txBody>
                  <a:tcPr/>
                </a:tc>
                <a:tc>
                  <a:txBody>
                    <a:bodyPr/>
                    <a:lstStyle/>
                    <a:p>
                      <a:endParaRPr lang="en-US" sz="1600" b="1" dirty="0">
                        <a:latin typeface="Calibri" charset="0"/>
                        <a:ea typeface="Calibri" charset="0"/>
                        <a:cs typeface="Calibri" charset="0"/>
                      </a:endParaRPr>
                    </a:p>
                  </a:txBody>
                  <a:tcPr/>
                </a:tc>
                <a:extLst>
                  <a:ext uri="{0D108BD9-81ED-4DB2-BD59-A6C34878D82A}">
                    <a16:rowId xmlns:a16="http://schemas.microsoft.com/office/drawing/2014/main" val="10000"/>
                  </a:ext>
                </a:extLst>
              </a:tr>
              <a:tr h="370840">
                <a:tc>
                  <a:txBody>
                    <a:bodyPr/>
                    <a:lstStyle/>
                    <a:p>
                      <a:r>
                        <a:rPr lang="en-US" sz="1600" b="1" dirty="0">
                          <a:latin typeface="Calibri" charset="0"/>
                          <a:ea typeface="Calibri" charset="0"/>
                          <a:cs typeface="Calibri" charset="0"/>
                        </a:rPr>
                        <a:t>Total Revenue</a:t>
                      </a:r>
                    </a:p>
                  </a:txBody>
                  <a:tcPr>
                    <a:solidFill>
                      <a:schemeClr val="bg1"/>
                    </a:solidFill>
                  </a:tcPr>
                </a:tc>
                <a:tc>
                  <a:txBody>
                    <a:bodyPr/>
                    <a:lstStyle/>
                    <a:p>
                      <a:r>
                        <a:rPr lang="en-US" sz="1600" b="1" dirty="0">
                          <a:latin typeface="Calibri" charset="0"/>
                          <a:ea typeface="Calibri" charset="0"/>
                          <a:cs typeface="Calibri" charset="0"/>
                        </a:rPr>
                        <a:t>$</a:t>
                      </a:r>
                    </a:p>
                  </a:txBody>
                  <a:tcPr>
                    <a:solidFill>
                      <a:schemeClr val="bg1"/>
                    </a:solidFill>
                  </a:tcPr>
                </a:tc>
                <a:extLst>
                  <a:ext uri="{0D108BD9-81ED-4DB2-BD59-A6C34878D82A}">
                    <a16:rowId xmlns:a16="http://schemas.microsoft.com/office/drawing/2014/main" val="10001"/>
                  </a:ext>
                </a:extLst>
              </a:tr>
              <a:tr h="370840">
                <a:tc>
                  <a:txBody>
                    <a:bodyPr/>
                    <a:lstStyle/>
                    <a:p>
                      <a:r>
                        <a:rPr lang="en-US" sz="1600" b="1" dirty="0">
                          <a:latin typeface="Calibri" charset="0"/>
                          <a:ea typeface="Calibri" charset="0"/>
                          <a:cs typeface="Calibri" charset="0"/>
                        </a:rPr>
                        <a:t>(-)</a:t>
                      </a:r>
                      <a:r>
                        <a:rPr lang="en-US" sz="1600" b="1" baseline="0" dirty="0">
                          <a:latin typeface="Calibri" charset="0"/>
                          <a:ea typeface="Calibri" charset="0"/>
                          <a:cs typeface="Calibri" charset="0"/>
                        </a:rPr>
                        <a:t> </a:t>
                      </a:r>
                      <a:r>
                        <a:rPr lang="en-US" sz="1600" b="1" dirty="0">
                          <a:latin typeface="Calibri" charset="0"/>
                          <a:ea typeface="Calibri" charset="0"/>
                          <a:cs typeface="Calibri" charset="0"/>
                        </a:rPr>
                        <a:t>Total Cost of Goods/Service</a:t>
                      </a:r>
                    </a:p>
                  </a:txBody>
                  <a:tcPr>
                    <a:solidFill>
                      <a:schemeClr val="bg1"/>
                    </a:solidFill>
                  </a:tcPr>
                </a:tc>
                <a:tc>
                  <a:txBody>
                    <a:bodyPr/>
                    <a:lstStyle/>
                    <a:p>
                      <a:r>
                        <a:rPr lang="en-US" sz="1600" b="1" dirty="0">
                          <a:latin typeface="Calibri" charset="0"/>
                          <a:ea typeface="Calibri" charset="0"/>
                          <a:cs typeface="Calibri" charset="0"/>
                        </a:rPr>
                        <a:t>$</a:t>
                      </a:r>
                    </a:p>
                  </a:txBody>
                  <a:tcPr>
                    <a:solidFill>
                      <a:schemeClr val="bg1"/>
                    </a:solidFill>
                  </a:tcPr>
                </a:tc>
                <a:extLst>
                  <a:ext uri="{0D108BD9-81ED-4DB2-BD59-A6C34878D82A}">
                    <a16:rowId xmlns:a16="http://schemas.microsoft.com/office/drawing/2014/main" val="10002"/>
                  </a:ext>
                </a:extLst>
              </a:tr>
              <a:tr h="370840">
                <a:tc>
                  <a:txBody>
                    <a:bodyPr/>
                    <a:lstStyle/>
                    <a:p>
                      <a:r>
                        <a:rPr lang="en-US" sz="1600" b="1" dirty="0">
                          <a:latin typeface="Calibri" charset="0"/>
                          <a:ea typeface="Calibri" charset="0"/>
                          <a:cs typeface="Calibri" charset="0"/>
                        </a:rPr>
                        <a:t>(-) Total Fixed Expenses (x</a:t>
                      </a:r>
                      <a:r>
                        <a:rPr lang="en-US" sz="1600" b="1" baseline="0" dirty="0">
                          <a:latin typeface="Calibri" charset="0"/>
                          <a:ea typeface="Calibri" charset="0"/>
                          <a:cs typeface="Calibri" charset="0"/>
                        </a:rPr>
                        <a:t> 12 months)</a:t>
                      </a:r>
                      <a:endParaRPr lang="en-US" sz="1600" b="1" dirty="0">
                        <a:latin typeface="Calibri" charset="0"/>
                        <a:ea typeface="Calibri" charset="0"/>
                        <a:cs typeface="Calibri" charset="0"/>
                      </a:endParaRPr>
                    </a:p>
                  </a:txBody>
                  <a:tcPr>
                    <a:solidFill>
                      <a:schemeClr val="bg1"/>
                    </a:solidFill>
                  </a:tcPr>
                </a:tc>
                <a:tc>
                  <a:txBody>
                    <a:bodyPr/>
                    <a:lstStyle/>
                    <a:p>
                      <a:r>
                        <a:rPr lang="en-US" sz="1600" b="1" dirty="0">
                          <a:latin typeface="Calibri" charset="0"/>
                          <a:ea typeface="Calibri" charset="0"/>
                          <a:cs typeface="Calibri" charset="0"/>
                        </a:rPr>
                        <a:t>$</a:t>
                      </a:r>
                    </a:p>
                  </a:txBody>
                  <a:tcPr>
                    <a:solidFill>
                      <a:schemeClr val="bg1"/>
                    </a:solidFill>
                  </a:tcPr>
                </a:tc>
                <a:extLst>
                  <a:ext uri="{0D108BD9-81ED-4DB2-BD59-A6C34878D82A}">
                    <a16:rowId xmlns:a16="http://schemas.microsoft.com/office/drawing/2014/main" val="10003"/>
                  </a:ext>
                </a:extLst>
              </a:tr>
              <a:tr h="370840">
                <a:tc>
                  <a:txBody>
                    <a:bodyPr/>
                    <a:lstStyle/>
                    <a:p>
                      <a:r>
                        <a:rPr lang="en-US" sz="1600" b="1" dirty="0">
                          <a:latin typeface="Calibri" charset="0"/>
                          <a:ea typeface="Calibri" charset="0"/>
                          <a:cs typeface="Calibri" charset="0"/>
                        </a:rPr>
                        <a:t>(=) Profit</a:t>
                      </a:r>
                      <a:r>
                        <a:rPr lang="en-US" sz="1600" b="1" baseline="0" dirty="0">
                          <a:latin typeface="Calibri" charset="0"/>
                          <a:ea typeface="Calibri" charset="0"/>
                          <a:cs typeface="Calibri" charset="0"/>
                        </a:rPr>
                        <a:t> (Before taxes)</a:t>
                      </a:r>
                      <a:endParaRPr lang="en-US" sz="1600" b="1" dirty="0">
                        <a:latin typeface="Calibri" charset="0"/>
                        <a:ea typeface="Calibri" charset="0"/>
                        <a:cs typeface="Calibri" charset="0"/>
                      </a:endParaRPr>
                    </a:p>
                  </a:txBody>
                  <a:tcPr>
                    <a:solidFill>
                      <a:schemeClr val="bg1"/>
                    </a:solidFill>
                  </a:tcPr>
                </a:tc>
                <a:tc>
                  <a:txBody>
                    <a:bodyPr/>
                    <a:lstStyle/>
                    <a:p>
                      <a:r>
                        <a:rPr lang="en-US" sz="1600" b="1" dirty="0">
                          <a:latin typeface="Calibri" charset="0"/>
                          <a:ea typeface="Calibri" charset="0"/>
                          <a:cs typeface="Calibri" charset="0"/>
                        </a:rPr>
                        <a:t>$</a:t>
                      </a: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62467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3256"/>
          </a:xfrm>
        </p:spPr>
        <p:txBody>
          <a:bodyPr/>
          <a:lstStyle/>
          <a:p>
            <a:pPr algn="ctr"/>
            <a:r>
              <a:rPr lang="en-US" dirty="0"/>
              <a:t>Start Up Costs</a:t>
            </a:r>
          </a:p>
        </p:txBody>
      </p:sp>
      <p:sp>
        <p:nvSpPr>
          <p:cNvPr id="3" name="Content Placeholder 2"/>
          <p:cNvSpPr>
            <a:spLocks noGrp="1"/>
          </p:cNvSpPr>
          <p:nvPr>
            <p:ph idx="1"/>
          </p:nvPr>
        </p:nvSpPr>
        <p:spPr>
          <a:xfrm>
            <a:off x="1371600" y="1926236"/>
            <a:ext cx="9601200" cy="3581400"/>
          </a:xfrm>
        </p:spPr>
        <p:txBody>
          <a:bodyPr/>
          <a:lstStyle/>
          <a:p>
            <a:r>
              <a:rPr lang="en-US" dirty="0">
                <a:solidFill>
                  <a:schemeClr val="tx1"/>
                </a:solidFill>
              </a:rPr>
              <a:t>This slide is meant to explain how much startup funds you will need in order to get your business started.  Additionally, it is a chance for you to show the audience that your business is a good investment opportunity.</a:t>
            </a:r>
          </a:p>
          <a:p>
            <a:pPr lvl="1"/>
            <a:r>
              <a:rPr lang="en-US" dirty="0">
                <a:solidFill>
                  <a:schemeClr val="tx1"/>
                </a:solidFill>
              </a:rPr>
              <a:t>Fill in the list of required startup materials &amp; equipment and their costs</a:t>
            </a:r>
          </a:p>
          <a:p>
            <a:pPr lvl="1"/>
            <a:r>
              <a:rPr lang="en-US" dirty="0">
                <a:solidFill>
                  <a:schemeClr val="tx1"/>
                </a:solidFill>
              </a:rPr>
              <a:t>Add the costs to get a subtotal of your costs,</a:t>
            </a:r>
          </a:p>
          <a:p>
            <a:pPr lvl="1"/>
            <a:r>
              <a:rPr lang="en-US" dirty="0">
                <a:solidFill>
                  <a:schemeClr val="tx1"/>
                </a:solidFill>
              </a:rPr>
              <a:t>Always plan for the unexpected and add funds to cover the first three months of fixed expenses.  This will keep the business running in case sales are slow or you need more materials or equipment than expected. </a:t>
            </a:r>
          </a:p>
          <a:p>
            <a:pPr lvl="1"/>
            <a:r>
              <a:rPr lang="en-US" dirty="0">
                <a:solidFill>
                  <a:schemeClr val="tx1"/>
                </a:solidFill>
              </a:rPr>
              <a:t>Total the two to show the total start up investment needed. </a:t>
            </a:r>
          </a:p>
          <a:p>
            <a:endParaRPr lang="en-US" b="1" dirty="0">
              <a:solidFill>
                <a:schemeClr val="bg1"/>
              </a:solidFill>
            </a:endParaRPr>
          </a:p>
          <a:p>
            <a:endParaRPr lang="en-US" dirty="0"/>
          </a:p>
        </p:txBody>
      </p:sp>
      <p:sp>
        <p:nvSpPr>
          <p:cNvPr id="4" name="AutoShape 9"/>
          <p:cNvSpPr>
            <a:spLocks noChangeArrowheads="1"/>
          </p:cNvSpPr>
          <p:nvPr/>
        </p:nvSpPr>
        <p:spPr bwMode="auto">
          <a:xfrm rot="21260688">
            <a:off x="8570965" y="4562038"/>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186227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51560"/>
            <a:ext cx="9601200" cy="685800"/>
          </a:xfrm>
        </p:spPr>
        <p:txBody>
          <a:bodyPr>
            <a:normAutofit fontScale="90000"/>
          </a:bodyPr>
          <a:lstStyle/>
          <a:p>
            <a:pPr algn="ctr"/>
            <a:r>
              <a:rPr lang="en-US" dirty="0"/>
              <a:t>Startup Costs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9903433"/>
              </p:ext>
            </p:extLst>
          </p:nvPr>
        </p:nvGraphicFramePr>
        <p:xfrm>
          <a:off x="2590800" y="2153478"/>
          <a:ext cx="7162801" cy="2926080"/>
        </p:xfrm>
        <a:graphic>
          <a:graphicData uri="http://schemas.openxmlformats.org/drawingml/2006/table">
            <a:tbl>
              <a:tblPr/>
              <a:tblGrid>
                <a:gridCol w="2302329">
                  <a:extLst>
                    <a:ext uri="{9D8B030D-6E8A-4147-A177-3AD203B41FA5}">
                      <a16:colId xmlns:a16="http://schemas.microsoft.com/office/drawing/2014/main" val="20000"/>
                    </a:ext>
                  </a:extLst>
                </a:gridCol>
                <a:gridCol w="3532033">
                  <a:extLst>
                    <a:ext uri="{9D8B030D-6E8A-4147-A177-3AD203B41FA5}">
                      <a16:colId xmlns:a16="http://schemas.microsoft.com/office/drawing/2014/main" val="20001"/>
                    </a:ext>
                  </a:extLst>
                </a:gridCol>
                <a:gridCol w="1328439">
                  <a:extLst>
                    <a:ext uri="{9D8B030D-6E8A-4147-A177-3AD203B41FA5}">
                      <a16:colId xmlns:a16="http://schemas.microsoft.com/office/drawing/2014/main" val="20002"/>
                    </a:ext>
                  </a:extLst>
                </a:gridCol>
              </a:tblGrid>
              <a:tr h="243840">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Why Needed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43840">
                <a:tc>
                  <a:txBody>
                    <a:bodyPr/>
                    <a:lstStyle/>
                    <a:p>
                      <a:pPr marL="0" marR="0">
                        <a:spcBef>
                          <a:spcPts val="0"/>
                        </a:spcBef>
                        <a:spcAft>
                          <a:spcPts val="0"/>
                        </a:spcAft>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43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4384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7"/>
                  </a:ext>
                </a:extLst>
              </a:tr>
              <a:tr h="24384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384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9"/>
                  </a:ext>
                </a:extLst>
              </a:tr>
              <a:tr h="24384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384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Social Consciousness &amp; </a:t>
            </a:r>
            <a:br>
              <a:rPr lang="en-US" dirty="0"/>
            </a:br>
            <a:r>
              <a:rPr lang="en-US" dirty="0"/>
              <a:t>Community Reinvestment</a:t>
            </a:r>
          </a:p>
        </p:txBody>
      </p:sp>
      <p:sp>
        <p:nvSpPr>
          <p:cNvPr id="3" name="Content Placeholder 2"/>
          <p:cNvSpPr>
            <a:spLocks noGrp="1"/>
          </p:cNvSpPr>
          <p:nvPr>
            <p:ph idx="1"/>
          </p:nvPr>
        </p:nvSpPr>
        <p:spPr/>
        <p:txBody>
          <a:bodyPr>
            <a:normAutofit/>
          </a:bodyPr>
          <a:lstStyle/>
          <a:p>
            <a:r>
              <a:rPr lang="en-US" dirty="0"/>
              <a:t>Explain how your business will give back to the community. </a:t>
            </a:r>
          </a:p>
          <a:p>
            <a:pPr lvl="1"/>
            <a:r>
              <a:rPr lang="en-US" b="1" dirty="0"/>
              <a:t>How will you use community resources </a:t>
            </a:r>
            <a:r>
              <a:rPr lang="en-US" dirty="0"/>
              <a:t>(staff, vendors, working space)</a:t>
            </a:r>
          </a:p>
          <a:p>
            <a:pPr lvl="1"/>
            <a:r>
              <a:rPr lang="en-US" b="1" dirty="0"/>
              <a:t>How will you Green your environment</a:t>
            </a:r>
            <a:r>
              <a:rPr lang="en-US" dirty="0"/>
              <a:t>-Recycling, biodegradable products, less emissions, alternative or effective use of energy, or giving customers rebates for participating in programs like using recyclable shopping bags. </a:t>
            </a:r>
          </a:p>
          <a:p>
            <a:pPr lvl="1"/>
            <a:r>
              <a:rPr lang="en-US" b="1" dirty="0"/>
              <a:t>How will you support local charities</a:t>
            </a:r>
            <a:r>
              <a:rPr lang="en-US" dirty="0"/>
              <a:t>-Sponsor a charity event; donate to community causes, volunteer at a nonprofit, provide in-kind donations.  Often the philanthropic efforts are tied to the owner’s passion and heart-share.    </a:t>
            </a:r>
          </a:p>
          <a:p>
            <a:endParaRPr lang="en-US" dirty="0"/>
          </a:p>
        </p:txBody>
      </p:sp>
      <p:sp>
        <p:nvSpPr>
          <p:cNvPr id="4" name="AutoShape 9"/>
          <p:cNvSpPr>
            <a:spLocks noChangeArrowheads="1"/>
          </p:cNvSpPr>
          <p:nvPr/>
        </p:nvSpPr>
        <p:spPr bwMode="auto">
          <a:xfrm rot="21260688">
            <a:off x="8544460" y="4816605"/>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73957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Social Consciousness &amp; </a:t>
            </a:r>
            <a:br>
              <a:rPr lang="en-US" dirty="0"/>
            </a:br>
            <a:r>
              <a:rPr lang="en-US" dirty="0"/>
              <a:t>Community Reinvestment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035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428134" y="308835"/>
            <a:ext cx="9601200" cy="751339"/>
          </a:xfrm>
        </p:spPr>
        <p:txBody>
          <a:bodyPr>
            <a:normAutofit fontScale="90000"/>
          </a:bodyPr>
          <a:lstStyle/>
          <a:p>
            <a:pPr algn="ctr"/>
            <a:r>
              <a:rPr lang="en-US" dirty="0"/>
              <a:t>Instructions</a:t>
            </a:r>
            <a:br>
              <a:rPr lang="en-US" dirty="0"/>
            </a:br>
            <a:endParaRPr lang="en-US" dirty="0"/>
          </a:p>
        </p:txBody>
      </p:sp>
      <p:sp>
        <p:nvSpPr>
          <p:cNvPr id="2" name="Content Placeholder 1"/>
          <p:cNvSpPr>
            <a:spLocks noGrp="1"/>
          </p:cNvSpPr>
          <p:nvPr>
            <p:ph idx="1"/>
          </p:nvPr>
        </p:nvSpPr>
        <p:spPr>
          <a:xfrm>
            <a:off x="1258957" y="1295401"/>
            <a:ext cx="8951843" cy="5264425"/>
          </a:xfrm>
        </p:spPr>
        <p:txBody>
          <a:bodyPr>
            <a:normAutofit fontScale="77500" lnSpcReduction="20000"/>
          </a:bodyPr>
          <a:lstStyle/>
          <a:p>
            <a:r>
              <a:rPr lang="en-US"/>
              <a:t>There are </a:t>
            </a:r>
            <a:r>
              <a:rPr lang="en-US" dirty="0"/>
              <a:t>11 slides that make up the Business Plan Template:</a:t>
            </a:r>
          </a:p>
          <a:p>
            <a:pPr lvl="1"/>
            <a:r>
              <a:rPr lang="en-US" dirty="0"/>
              <a:t>Business Name &amp; Owner</a:t>
            </a:r>
          </a:p>
          <a:p>
            <a:pPr lvl="1"/>
            <a:r>
              <a:rPr lang="en-US" dirty="0"/>
              <a:t>Product Description</a:t>
            </a:r>
          </a:p>
          <a:p>
            <a:pPr lvl="1"/>
            <a:r>
              <a:rPr lang="en-US" dirty="0"/>
              <a:t>Target Market</a:t>
            </a:r>
          </a:p>
          <a:p>
            <a:pPr lvl="1"/>
            <a:r>
              <a:rPr lang="en-US" dirty="0"/>
              <a:t>Competitors *</a:t>
            </a:r>
          </a:p>
          <a:p>
            <a:pPr lvl="1"/>
            <a:r>
              <a:rPr lang="en-US" dirty="0"/>
              <a:t>Marketing Strategy</a:t>
            </a:r>
          </a:p>
          <a:p>
            <a:pPr lvl="1"/>
            <a:r>
              <a:rPr lang="en-US" dirty="0"/>
              <a:t>Sales Forecast *</a:t>
            </a:r>
          </a:p>
          <a:p>
            <a:pPr lvl="1"/>
            <a:r>
              <a:rPr lang="en-US" dirty="0"/>
              <a:t>Financials *</a:t>
            </a:r>
          </a:p>
          <a:p>
            <a:pPr lvl="1"/>
            <a:r>
              <a:rPr lang="en-US" dirty="0"/>
              <a:t>Start Up Costs *</a:t>
            </a:r>
          </a:p>
          <a:p>
            <a:pPr lvl="1"/>
            <a:r>
              <a:rPr lang="en-US" dirty="0"/>
              <a:t>Social Consciousness &amp; Community Reinvestment</a:t>
            </a:r>
          </a:p>
          <a:p>
            <a:pPr lvl="1"/>
            <a:r>
              <a:rPr lang="en-US" dirty="0"/>
              <a:t>Vendors/Suppliers</a:t>
            </a:r>
          </a:p>
          <a:p>
            <a:pPr lvl="1"/>
            <a:r>
              <a:rPr lang="en-US" dirty="0"/>
              <a:t>Team</a:t>
            </a:r>
          </a:p>
          <a:p>
            <a:r>
              <a:rPr lang="en-US" dirty="0"/>
              <a:t>With the exception of the asterisked slides you may format each slide to your preference making sure you include key information highlighted in bold on the instructional slide.  The asterisked slides have a predefined format for you to complete.  You may include any other information on any slides that you feel are relevant in describing your business.</a:t>
            </a:r>
          </a:p>
          <a:p>
            <a:r>
              <a:rPr lang="en-US" dirty="0"/>
              <a:t>Read the purpose of each slide </a:t>
            </a:r>
          </a:p>
          <a:p>
            <a:r>
              <a:rPr lang="en-US" dirty="0"/>
              <a:t>Delete all instructional slides. You only need your completed eleven slides</a:t>
            </a:r>
          </a:p>
          <a:p>
            <a:r>
              <a:rPr lang="en-US" dirty="0"/>
              <a:t>Make this plan </a:t>
            </a:r>
            <a:r>
              <a:rPr lang="en-US" i="1" dirty="0"/>
              <a:t>yours.  </a:t>
            </a:r>
            <a:r>
              <a:rPr lang="en-US" dirty="0"/>
              <a:t>Customize and include information that helps you tell your story!</a:t>
            </a:r>
          </a:p>
          <a:p>
            <a:pPr marL="0" indent="0">
              <a:buNone/>
            </a:pPr>
            <a:endParaRPr lang="en-US" i="1" dirty="0"/>
          </a:p>
        </p:txBody>
      </p:sp>
      <p:grpSp>
        <p:nvGrpSpPr>
          <p:cNvPr id="9" name="Group 8"/>
          <p:cNvGrpSpPr/>
          <p:nvPr/>
        </p:nvGrpSpPr>
        <p:grpSpPr>
          <a:xfrm>
            <a:off x="7774741" y="1531524"/>
            <a:ext cx="2605236" cy="1917700"/>
            <a:chOff x="6536202" y="-51850"/>
            <a:chExt cx="2605236" cy="1917700"/>
          </a:xfrm>
        </p:grpSpPr>
        <p:sp>
          <p:nvSpPr>
            <p:cNvPr id="5"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6"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a:solidFill>
                    <a:srgbClr val="C00000"/>
                  </a:solidFill>
                </a:rPr>
                <a:t>Instructions only!</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Vendors/Suppliers</a:t>
            </a:r>
          </a:p>
        </p:txBody>
      </p:sp>
      <p:sp>
        <p:nvSpPr>
          <p:cNvPr id="3" name="Content Placeholder 2"/>
          <p:cNvSpPr>
            <a:spLocks noGrp="1"/>
          </p:cNvSpPr>
          <p:nvPr>
            <p:ph idx="1"/>
          </p:nvPr>
        </p:nvSpPr>
        <p:spPr>
          <a:xfrm>
            <a:off x="1371600" y="1755913"/>
            <a:ext cx="9601200" cy="3581400"/>
          </a:xfrm>
        </p:spPr>
        <p:txBody>
          <a:bodyPr>
            <a:normAutofit lnSpcReduction="10000"/>
          </a:bodyPr>
          <a:lstStyle/>
          <a:p>
            <a:pPr>
              <a:lnSpc>
                <a:spcPct val="100000"/>
              </a:lnSpc>
              <a:spcBef>
                <a:spcPts val="0"/>
              </a:spcBef>
              <a:spcAft>
                <a:spcPts val="0"/>
              </a:spcAft>
            </a:pPr>
            <a:r>
              <a:rPr lang="en-US" dirty="0"/>
              <a:t>Key to the success of your operations are the relationships that you make with your critical vendors or suppliers.</a:t>
            </a:r>
          </a:p>
          <a:p>
            <a:pPr marL="0" lvl="0" indent="0">
              <a:lnSpc>
                <a:spcPct val="100000"/>
              </a:lnSpc>
              <a:spcBef>
                <a:spcPts val="0"/>
              </a:spcBef>
              <a:spcAft>
                <a:spcPts val="0"/>
              </a:spcAft>
              <a:buNone/>
            </a:pPr>
            <a:endParaRPr lang="en-US" dirty="0"/>
          </a:p>
          <a:p>
            <a:pPr>
              <a:lnSpc>
                <a:spcPct val="100000"/>
              </a:lnSpc>
              <a:spcBef>
                <a:spcPts val="0"/>
              </a:spcBef>
              <a:spcAft>
                <a:spcPts val="0"/>
              </a:spcAft>
            </a:pPr>
            <a:r>
              <a:rPr lang="en-US" dirty="0"/>
              <a:t>How will you acquire your products? Are you the manufacturer? Do you assemble products using components provided by others? Do you purchase products from suppliers or wholesalers? </a:t>
            </a:r>
            <a:r>
              <a:rPr lang="en-US" b="1" dirty="0"/>
              <a:t>If your business takes off, is a steady supply of products available?</a:t>
            </a:r>
          </a:p>
          <a:p>
            <a:pPr marL="0" indent="0">
              <a:lnSpc>
                <a:spcPct val="100000"/>
              </a:lnSpc>
              <a:spcBef>
                <a:spcPts val="0"/>
              </a:spcBef>
              <a:spcAft>
                <a:spcPts val="0"/>
              </a:spcAft>
              <a:buNone/>
            </a:pPr>
            <a:endParaRPr lang="en-US" dirty="0"/>
          </a:p>
          <a:p>
            <a:pPr>
              <a:lnSpc>
                <a:spcPct val="100000"/>
              </a:lnSpc>
              <a:spcBef>
                <a:spcPts val="0"/>
              </a:spcBef>
              <a:spcAft>
                <a:spcPts val="0"/>
              </a:spcAft>
            </a:pPr>
            <a:r>
              <a:rPr lang="en-US" dirty="0"/>
              <a:t>Also, keep in mind that if a supplier runs out of capacity--or goes out of business altogether--you may not have a sufficient supply to meet your demand. </a:t>
            </a:r>
            <a:r>
              <a:rPr lang="en-US" b="1" dirty="0"/>
              <a:t>Detail your plan to set up multiple vendor or supplier relationships, and describe those relationships fully. </a:t>
            </a:r>
          </a:p>
        </p:txBody>
      </p:sp>
      <p:sp>
        <p:nvSpPr>
          <p:cNvPr id="4" name="AutoShape 9"/>
          <p:cNvSpPr>
            <a:spLocks noChangeArrowheads="1"/>
          </p:cNvSpPr>
          <p:nvPr/>
        </p:nvSpPr>
        <p:spPr bwMode="auto">
          <a:xfrm rot="21260688">
            <a:off x="8544460" y="4816605"/>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656590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Vendors &amp; Suppliers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29000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67655"/>
            <a:ext cx="9601200" cy="783236"/>
          </a:xfrm>
        </p:spPr>
        <p:txBody>
          <a:bodyPr/>
          <a:lstStyle/>
          <a:p>
            <a:pPr algn="ctr"/>
            <a:r>
              <a:rPr lang="en-US" dirty="0"/>
              <a:t>The Team</a:t>
            </a:r>
          </a:p>
        </p:txBody>
      </p:sp>
      <p:sp>
        <p:nvSpPr>
          <p:cNvPr id="3" name="Content Placeholder 2"/>
          <p:cNvSpPr>
            <a:spLocks noGrp="1"/>
          </p:cNvSpPr>
          <p:nvPr>
            <p:ph idx="1"/>
          </p:nvPr>
        </p:nvSpPr>
        <p:spPr>
          <a:xfrm>
            <a:off x="1371600" y="1718546"/>
            <a:ext cx="9945974" cy="5139454"/>
          </a:xfrm>
        </p:spPr>
        <p:txBody>
          <a:bodyPr>
            <a:normAutofit fontScale="92500" lnSpcReduction="10000"/>
          </a:bodyPr>
          <a:lstStyle/>
          <a:p>
            <a:r>
              <a:rPr lang="en-US" dirty="0"/>
              <a:t>Many investors and lenders feel the quality and experience of the business team is one of the most important factors used to evaluate the potential of a new business.</a:t>
            </a:r>
          </a:p>
          <a:p>
            <a:r>
              <a:rPr lang="en-US" dirty="0"/>
              <a:t>But putting work into the Team section will not only benefit people who may read your plan. It will also help you evaluate the skills, experiences, and resources your team will need. Addressing your company's needs during implementation will make a major impact on your chances for success.</a:t>
            </a:r>
          </a:p>
          <a:p>
            <a:r>
              <a:rPr lang="en-US" dirty="0"/>
              <a:t>Chances are that your business may be too small for staff currently but as your business grows you will need to be prepared to determine staff that will be critical for the success of the business.</a:t>
            </a:r>
          </a:p>
          <a:p>
            <a:r>
              <a:rPr lang="en-US" dirty="0"/>
              <a:t>Key questions to answer:</a:t>
            </a:r>
          </a:p>
          <a:p>
            <a:pPr lvl="1"/>
            <a:r>
              <a:rPr lang="en-US" b="1" dirty="0"/>
              <a:t>Who are/will be the key staff?</a:t>
            </a:r>
            <a:r>
              <a:rPr lang="en-US" dirty="0"/>
              <a:t> (If actual people have not been identified, describe the type of people needed.) What are their experiences, educational backgrounds, and skills?</a:t>
            </a:r>
          </a:p>
          <a:p>
            <a:pPr lvl="1"/>
            <a:r>
              <a:rPr lang="en-US" b="1" dirty="0"/>
              <a:t>Do/Will your key staff have industry experience?</a:t>
            </a:r>
            <a:r>
              <a:rPr lang="en-US" dirty="0"/>
              <a:t> If not, what experience do they bring to the business that is applicable?</a:t>
            </a:r>
          </a:p>
          <a:p>
            <a:pPr lvl="1"/>
            <a:r>
              <a:rPr lang="en-US" b="1" dirty="0"/>
              <a:t>What duties will each position perform?</a:t>
            </a:r>
            <a:r>
              <a:rPr lang="en-US" dirty="0"/>
              <a:t> (Creating an organization chart might be helpful.) What authority is granted to and what responsibilities are expected in each position?</a:t>
            </a:r>
          </a:p>
        </p:txBody>
      </p:sp>
      <p:sp>
        <p:nvSpPr>
          <p:cNvPr id="4" name="AutoShape 9"/>
          <p:cNvSpPr>
            <a:spLocks noChangeArrowheads="1"/>
          </p:cNvSpPr>
          <p:nvPr/>
        </p:nvSpPr>
        <p:spPr bwMode="auto">
          <a:xfrm rot="21260688">
            <a:off x="8279417" y="25639"/>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88763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Team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602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Business name</a:t>
            </a:r>
          </a:p>
        </p:txBody>
      </p:sp>
      <p:sp>
        <p:nvSpPr>
          <p:cNvPr id="3" name="Subtitle 2"/>
          <p:cNvSpPr>
            <a:spLocks noGrp="1"/>
          </p:cNvSpPr>
          <p:nvPr>
            <p:ph type="subTitle" idx="1"/>
          </p:nvPr>
        </p:nvSpPr>
        <p:spPr/>
        <p:txBody>
          <a:bodyPr/>
          <a:lstStyle/>
          <a:p>
            <a:r>
              <a:rPr lang="en-US" dirty="0"/>
              <a:t>Business Owner</a:t>
            </a:r>
          </a:p>
          <a:p>
            <a:r>
              <a:rPr lang="en-US" dirty="0"/>
              <a:t>Logo &amp; Mission</a:t>
            </a:r>
          </a:p>
        </p:txBody>
      </p:sp>
    </p:spTree>
    <p:extLst>
      <p:ext uri="{BB962C8B-B14F-4D97-AF65-F5344CB8AC3E}">
        <p14:creationId xmlns:p14="http://schemas.microsoft.com/office/powerpoint/2010/main" val="14873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6036"/>
            <a:ext cx="9601200" cy="813216"/>
          </a:xfrm>
        </p:spPr>
        <p:txBody>
          <a:bodyPr/>
          <a:lstStyle/>
          <a:p>
            <a:pPr algn="ctr"/>
            <a:r>
              <a:rPr lang="en-US" dirty="0"/>
              <a:t>Product </a:t>
            </a:r>
            <a:r>
              <a:rPr lang="en-US"/>
              <a:t>or Service</a:t>
            </a:r>
          </a:p>
        </p:txBody>
      </p:sp>
      <p:sp>
        <p:nvSpPr>
          <p:cNvPr id="3" name="Content Placeholder 2"/>
          <p:cNvSpPr>
            <a:spLocks noGrp="1"/>
          </p:cNvSpPr>
          <p:nvPr>
            <p:ph idx="1"/>
          </p:nvPr>
        </p:nvSpPr>
        <p:spPr>
          <a:xfrm>
            <a:off x="951875" y="1139252"/>
            <a:ext cx="10020925" cy="5216578"/>
          </a:xfrm>
        </p:spPr>
        <p:txBody>
          <a:bodyPr/>
          <a:lstStyle/>
          <a:p>
            <a:r>
              <a:rPr lang="en-US" dirty="0">
                <a:solidFill>
                  <a:schemeClr val="tx1"/>
                </a:solidFill>
              </a:rPr>
              <a:t>This slide is meant to thoroughly explain what your product or service is, what its unique features are, and the benefits to the target consumer. Include in your explanation the following:</a:t>
            </a:r>
          </a:p>
          <a:p>
            <a:pPr marL="0" indent="0">
              <a:buNone/>
            </a:pPr>
            <a:endParaRPr lang="en-US" dirty="0">
              <a:solidFill>
                <a:schemeClr val="tx1"/>
              </a:solidFill>
            </a:endParaRPr>
          </a:p>
          <a:p>
            <a:pPr lvl="1"/>
            <a:r>
              <a:rPr lang="en-US" b="1" dirty="0">
                <a:solidFill>
                  <a:schemeClr val="tx1"/>
                </a:solidFill>
              </a:rPr>
              <a:t>Bulleted description, images, or video  that highlights your product or service’s features and benefits</a:t>
            </a:r>
          </a:p>
          <a:p>
            <a:pPr lvl="1"/>
            <a:r>
              <a:rPr lang="en-US" b="1" dirty="0">
                <a:solidFill>
                  <a:schemeClr val="tx1"/>
                </a:solidFill>
              </a:rPr>
              <a:t>(Services) Bulleted explanation or graphic that describes how you deliver your service</a:t>
            </a:r>
          </a:p>
          <a:p>
            <a:pPr lvl="1"/>
            <a:r>
              <a:rPr lang="en-US" b="1" dirty="0">
                <a:solidFill>
                  <a:schemeClr val="tx1"/>
                </a:solidFill>
              </a:rPr>
              <a:t>Pictures of your product or you executing your service</a:t>
            </a:r>
          </a:p>
          <a:p>
            <a:pPr lvl="1"/>
            <a:r>
              <a:rPr lang="en-US" b="1" dirty="0">
                <a:solidFill>
                  <a:schemeClr val="tx1"/>
                </a:solidFill>
              </a:rPr>
              <a:t>Testimonials from people who have used your product or service</a:t>
            </a:r>
          </a:p>
          <a:p>
            <a:endParaRPr lang="en-US" dirty="0">
              <a:solidFill>
                <a:schemeClr val="tx1"/>
              </a:solidFill>
            </a:endParaRPr>
          </a:p>
          <a:p>
            <a:endParaRPr lang="en-US" b="1" dirty="0">
              <a:solidFill>
                <a:schemeClr val="bg1"/>
              </a:solidFill>
            </a:endParaRPr>
          </a:p>
          <a:p>
            <a:endParaRPr lang="en-US" dirty="0"/>
          </a:p>
        </p:txBody>
      </p:sp>
      <p:sp>
        <p:nvSpPr>
          <p:cNvPr id="4" name="AutoShape 9"/>
          <p:cNvSpPr>
            <a:spLocks noChangeArrowheads="1"/>
          </p:cNvSpPr>
          <p:nvPr/>
        </p:nvSpPr>
        <p:spPr bwMode="auto">
          <a:xfrm rot="21260688">
            <a:off x="7484287" y="4314434"/>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21080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PRODUCT/SERVICE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856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1026"/>
            <a:ext cx="9601200" cy="828207"/>
          </a:xfrm>
        </p:spPr>
        <p:txBody>
          <a:bodyPr/>
          <a:lstStyle/>
          <a:p>
            <a:pPr algn="ctr"/>
            <a:r>
              <a:rPr lang="en-US" dirty="0"/>
              <a:t>Target Market</a:t>
            </a:r>
          </a:p>
        </p:txBody>
      </p:sp>
      <p:sp>
        <p:nvSpPr>
          <p:cNvPr id="3" name="Content Placeholder 2"/>
          <p:cNvSpPr>
            <a:spLocks noGrp="1"/>
          </p:cNvSpPr>
          <p:nvPr>
            <p:ph idx="1"/>
          </p:nvPr>
        </p:nvSpPr>
        <p:spPr>
          <a:xfrm>
            <a:off x="906905" y="1063215"/>
            <a:ext cx="10065895" cy="5336497"/>
          </a:xfrm>
        </p:spPr>
        <p:txBody>
          <a:bodyPr>
            <a:normAutofit/>
          </a:bodyPr>
          <a:lstStyle/>
          <a:p>
            <a:r>
              <a:rPr lang="en-US" dirty="0"/>
              <a:t>Define who your target market is specifically.  Where will you spend the majority of your marketing dollars and efforts.</a:t>
            </a:r>
          </a:p>
          <a:p>
            <a:r>
              <a:rPr lang="en-US" b="1" dirty="0"/>
              <a:t>Where are your customers located geographically</a:t>
            </a:r>
            <a:r>
              <a:rPr lang="en-US" dirty="0"/>
              <a:t>?  (Community, City, State, Internet)</a:t>
            </a:r>
          </a:p>
          <a:p>
            <a:r>
              <a:rPr lang="en-US" b="1" dirty="0"/>
              <a:t>What are the demographics of who has need of your product or service</a:t>
            </a:r>
            <a:r>
              <a:rPr lang="en-US" dirty="0"/>
              <a:t>?  (Age, Gender, Income Level, Educational Level, Family status, Occupation, Ethnic Background)</a:t>
            </a:r>
          </a:p>
          <a:p>
            <a:r>
              <a:rPr lang="en-US" b="1" dirty="0"/>
              <a:t>Consider other personal characteristics</a:t>
            </a:r>
            <a:r>
              <a:rPr lang="en-US" dirty="0"/>
              <a:t>. (Interests or hobbies, Lifestyles, Buying Behaviors, Values)</a:t>
            </a:r>
          </a:p>
          <a:p>
            <a:r>
              <a:rPr lang="en-US" dirty="0"/>
              <a:t>Remember to evaluate your target market based on your ability to produce or service the size or location.</a:t>
            </a:r>
          </a:p>
          <a:p>
            <a:r>
              <a:rPr lang="en-US" dirty="0"/>
              <a:t>What is the </a:t>
            </a:r>
            <a:r>
              <a:rPr lang="en-US" b="1" dirty="0"/>
              <a:t>approximate size of your market  in terms of potential customers</a:t>
            </a:r>
            <a:r>
              <a:rPr lang="en-US" dirty="0"/>
              <a:t>. </a:t>
            </a:r>
          </a:p>
          <a:p>
            <a:r>
              <a:rPr lang="en-US" dirty="0"/>
              <a:t>Search online for research others have done on your target.  Some suggested resources:</a:t>
            </a:r>
          </a:p>
          <a:p>
            <a:pPr lvl="1"/>
            <a:r>
              <a:rPr lang="en-US" b="1" u="sng" dirty="0">
                <a:hlinkClick r:id="rId2"/>
              </a:rPr>
              <a:t>www.census.gov</a:t>
            </a:r>
            <a:endParaRPr lang="en-US" b="1" u="sng" dirty="0"/>
          </a:p>
          <a:p>
            <a:pPr lvl="1"/>
            <a:r>
              <a:rPr lang="en-US" b="1" u="sng" dirty="0">
                <a:hlinkClick r:id="rId3"/>
              </a:rPr>
              <a:t>www.zipskinny.com</a:t>
            </a:r>
            <a:endParaRPr lang="en-US" b="1" u="sng" dirty="0"/>
          </a:p>
          <a:p>
            <a:pPr lvl="1"/>
            <a:r>
              <a:rPr lang="en-US" dirty="0">
                <a:hlinkClick r:id="rId4"/>
              </a:rPr>
              <a:t>https://segmentationsolutions.nielsen.com/mybestsegments/</a:t>
            </a:r>
            <a:endParaRPr lang="en-US" dirty="0"/>
          </a:p>
          <a:p>
            <a:pPr lvl="1"/>
            <a:endParaRPr lang="en-US" dirty="0"/>
          </a:p>
        </p:txBody>
      </p:sp>
      <p:sp>
        <p:nvSpPr>
          <p:cNvPr id="4" name="AutoShape 9"/>
          <p:cNvSpPr>
            <a:spLocks noChangeArrowheads="1"/>
          </p:cNvSpPr>
          <p:nvPr/>
        </p:nvSpPr>
        <p:spPr bwMode="auto">
          <a:xfrm rot="21260688">
            <a:off x="8027626" y="4940021"/>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1799973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TARGET MARKET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5048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15977"/>
            <a:ext cx="9601200" cy="858187"/>
          </a:xfrm>
        </p:spPr>
        <p:txBody>
          <a:bodyPr/>
          <a:lstStyle/>
          <a:p>
            <a:pPr algn="ctr"/>
            <a:r>
              <a:rPr lang="en-US" dirty="0"/>
              <a:t>Competitors</a:t>
            </a:r>
          </a:p>
        </p:txBody>
      </p:sp>
      <p:sp>
        <p:nvSpPr>
          <p:cNvPr id="3" name="Content Placeholder 2"/>
          <p:cNvSpPr>
            <a:spLocks noGrp="1"/>
          </p:cNvSpPr>
          <p:nvPr>
            <p:ph idx="1"/>
          </p:nvPr>
        </p:nvSpPr>
        <p:spPr>
          <a:xfrm>
            <a:off x="1629474" y="1260912"/>
            <a:ext cx="10005934" cy="5272410"/>
          </a:xfrm>
        </p:spPr>
        <p:txBody>
          <a:bodyPr>
            <a:normAutofit fontScale="92500" lnSpcReduction="10000"/>
          </a:bodyPr>
          <a:lstStyle/>
          <a:p>
            <a:r>
              <a:rPr lang="en-US" dirty="0"/>
              <a:t>This slide should demonstrate how you compare to your competitors in terms of your competitive advantage.  </a:t>
            </a:r>
          </a:p>
          <a:p>
            <a:r>
              <a:rPr lang="en-US" b="1" dirty="0"/>
              <a:t>Identify your top competitors </a:t>
            </a:r>
            <a:r>
              <a:rPr lang="en-US" dirty="0"/>
              <a:t>for this product or service.  </a:t>
            </a:r>
          </a:p>
          <a:p>
            <a:r>
              <a:rPr lang="en-US" b="1" dirty="0"/>
              <a:t>Provide comparative factors </a:t>
            </a:r>
            <a:r>
              <a:rPr lang="en-US" dirty="0"/>
              <a:t>on each of these competitors and your business</a:t>
            </a:r>
          </a:p>
          <a:p>
            <a:pPr lvl="1"/>
            <a:r>
              <a:rPr lang="en-US" dirty="0"/>
              <a:t>Price</a:t>
            </a:r>
          </a:p>
          <a:p>
            <a:pPr lvl="1"/>
            <a:r>
              <a:rPr lang="en-US" dirty="0"/>
              <a:t>Quality</a:t>
            </a:r>
          </a:p>
          <a:p>
            <a:pPr lvl="1"/>
            <a:r>
              <a:rPr lang="en-US" dirty="0"/>
              <a:t>Location</a:t>
            </a:r>
          </a:p>
          <a:p>
            <a:pPr lvl="1"/>
            <a:r>
              <a:rPr lang="en-US" dirty="0"/>
              <a:t>Brand Reputation</a:t>
            </a:r>
          </a:p>
          <a:p>
            <a:pPr lvl="1"/>
            <a:r>
              <a:rPr lang="en-US" dirty="0"/>
              <a:t>Unique Knowledge</a:t>
            </a:r>
          </a:p>
          <a:p>
            <a:r>
              <a:rPr lang="en-US" dirty="0"/>
              <a:t>As you assess your business ask yourself the following questions:</a:t>
            </a:r>
          </a:p>
          <a:p>
            <a:pPr lvl="1"/>
            <a:r>
              <a:rPr lang="en-US" dirty="0"/>
              <a:t>What product/service can your business provide that your competition doesn’t?</a:t>
            </a:r>
          </a:p>
          <a:p>
            <a:pPr lvl="1"/>
            <a:r>
              <a:rPr lang="en-US" dirty="0"/>
              <a:t>What mix of products/services can your business provide that your competition can’t?</a:t>
            </a:r>
          </a:p>
          <a:p>
            <a:pPr lvl="1"/>
            <a:r>
              <a:rPr lang="en-US" dirty="0"/>
              <a:t>What specialized selling, service or delivery method can give your business a competitive edge?</a:t>
            </a:r>
          </a:p>
          <a:p>
            <a:pPr lvl="1"/>
            <a:r>
              <a:rPr lang="en-US" dirty="0"/>
              <a:t>In what unique ways can your business meet customers’ wants or needs?</a:t>
            </a:r>
          </a:p>
          <a:p>
            <a:endParaRPr lang="en-US" dirty="0"/>
          </a:p>
          <a:p>
            <a:pPr lvl="1"/>
            <a:endParaRPr lang="en-US" dirty="0"/>
          </a:p>
          <a:p>
            <a:pPr lvl="1"/>
            <a:endParaRPr lang="en-US" dirty="0"/>
          </a:p>
        </p:txBody>
      </p:sp>
      <p:sp>
        <p:nvSpPr>
          <p:cNvPr id="4" name="AutoShape 9"/>
          <p:cNvSpPr>
            <a:spLocks noChangeArrowheads="1"/>
          </p:cNvSpPr>
          <p:nvPr/>
        </p:nvSpPr>
        <p:spPr bwMode="auto">
          <a:xfrm rot="21260688">
            <a:off x="8279418" y="2634141"/>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r>
              <a:rPr lang="en-US" b="1" dirty="0">
                <a:solidFill>
                  <a:schemeClr val="accent6">
                    <a:lumMod val="75000"/>
                  </a:schemeClr>
                </a:solidFill>
              </a:rPr>
              <a:t>Remove slide.</a:t>
            </a:r>
          </a:p>
          <a:p>
            <a:r>
              <a:rPr lang="en-US" b="1" dirty="0">
                <a:solidFill>
                  <a:schemeClr val="accent6">
                    <a:lumMod val="75000"/>
                  </a:schemeClr>
                </a:solidFill>
              </a:rPr>
              <a:t>Instructions only</a:t>
            </a:r>
          </a:p>
        </p:txBody>
      </p:sp>
    </p:spTree>
    <p:extLst>
      <p:ext uri="{BB962C8B-B14F-4D97-AF65-F5344CB8AC3E}">
        <p14:creationId xmlns:p14="http://schemas.microsoft.com/office/powerpoint/2010/main" val="66276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7173"/>
            <a:ext cx="9601200" cy="1040131"/>
          </a:xfrm>
        </p:spPr>
        <p:txBody>
          <a:bodyPr/>
          <a:lstStyle/>
          <a:p>
            <a:pPr algn="ctr"/>
            <a:r>
              <a:rPr lang="en-US" dirty="0"/>
              <a:t>Competitors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4684204"/>
              </p:ext>
            </p:extLst>
          </p:nvPr>
        </p:nvGraphicFramePr>
        <p:xfrm>
          <a:off x="1981200" y="1371600"/>
          <a:ext cx="8229600" cy="26670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819150">
                <a:tc>
                  <a:txBody>
                    <a:bodyPr/>
                    <a:lstStyle/>
                    <a:p>
                      <a:endParaRPr lang="en-US" dirty="0"/>
                    </a:p>
                  </a:txBody>
                  <a:tcPr/>
                </a:tc>
                <a:tc>
                  <a:txBody>
                    <a:bodyPr/>
                    <a:lstStyle/>
                    <a:p>
                      <a:r>
                        <a:rPr lang="en-US" dirty="0">
                          <a:solidFill>
                            <a:schemeClr val="bg1"/>
                          </a:solidFill>
                        </a:rPr>
                        <a:t>Your</a:t>
                      </a:r>
                      <a:r>
                        <a:rPr lang="en-US" baseline="0" dirty="0">
                          <a:solidFill>
                            <a:schemeClr val="bg1"/>
                          </a:solidFill>
                        </a:rPr>
                        <a:t> Business</a:t>
                      </a:r>
                      <a:endParaRPr lang="en-US" dirty="0">
                        <a:solidFill>
                          <a:schemeClr val="bg1"/>
                        </a:solidFill>
                      </a:endParaRPr>
                    </a:p>
                  </a:txBody>
                  <a:tcPr/>
                </a:tc>
                <a:tc>
                  <a:txBody>
                    <a:bodyPr/>
                    <a:lstStyle/>
                    <a:p>
                      <a:r>
                        <a:rPr lang="en-US" dirty="0">
                          <a:solidFill>
                            <a:schemeClr val="bg1"/>
                          </a:solidFill>
                        </a:rPr>
                        <a:t>Direct</a:t>
                      </a:r>
                      <a:r>
                        <a:rPr lang="en-US" baseline="0" dirty="0">
                          <a:solidFill>
                            <a:schemeClr val="bg1"/>
                          </a:solidFill>
                        </a:rPr>
                        <a:t> Competitor</a:t>
                      </a:r>
                      <a:endParaRPr lang="en-US" dirty="0">
                        <a:solidFill>
                          <a:schemeClr val="bg1"/>
                        </a:solidFill>
                      </a:endParaRPr>
                    </a:p>
                  </a:txBody>
                  <a:tcPr/>
                </a:tc>
                <a:tc>
                  <a:txBody>
                    <a:bodyPr/>
                    <a:lstStyle/>
                    <a:p>
                      <a:r>
                        <a:rPr lang="en-US" dirty="0">
                          <a:solidFill>
                            <a:schemeClr val="bg1"/>
                          </a:solidFill>
                        </a:rPr>
                        <a:t>Direct/Indirect</a:t>
                      </a:r>
                      <a:r>
                        <a:rPr lang="en-US" baseline="0" dirty="0">
                          <a:solidFill>
                            <a:schemeClr val="bg1"/>
                          </a:solidFill>
                        </a:rPr>
                        <a:t> Competitor</a:t>
                      </a:r>
                      <a:endParaRPr lang="en-US" dirty="0">
                        <a:solidFill>
                          <a:schemeClr val="bg1"/>
                        </a:solidFill>
                      </a:endParaRPr>
                    </a:p>
                  </a:txBody>
                  <a:tcPr/>
                </a:tc>
                <a:extLst>
                  <a:ext uri="{0D108BD9-81ED-4DB2-BD59-A6C34878D82A}">
                    <a16:rowId xmlns:a16="http://schemas.microsoft.com/office/drawing/2014/main" val="10000"/>
                  </a:ext>
                </a:extLst>
              </a:tr>
              <a:tr h="628650">
                <a:tc>
                  <a:txBody>
                    <a:bodyPr/>
                    <a:lstStyle/>
                    <a:p>
                      <a:r>
                        <a:rPr lang="en-US" dirty="0"/>
                        <a:t>[Factor</a:t>
                      </a:r>
                      <a:r>
                        <a:rPr lang="en-US" baseline="0" dirty="0"/>
                        <a:t>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609600">
                <a:tc>
                  <a:txBody>
                    <a:bodyPr/>
                    <a:lstStyle/>
                    <a:p>
                      <a:r>
                        <a:rPr lang="en-US" dirty="0"/>
                        <a:t>[Factor 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09600">
                <a:tc>
                  <a:txBody>
                    <a:bodyPr/>
                    <a:lstStyle/>
                    <a:p>
                      <a:r>
                        <a:rPr lang="en-US" dirty="0"/>
                        <a:t>[Factor</a:t>
                      </a:r>
                      <a:r>
                        <a:rPr lang="en-US" baseline="0" dirty="0"/>
                        <a:t> 3]</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74906594"/>
              </p:ext>
            </p:extLst>
          </p:nvPr>
        </p:nvGraphicFramePr>
        <p:xfrm>
          <a:off x="1981200" y="4267200"/>
          <a:ext cx="8229600" cy="11582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35280">
                <a:tc>
                  <a:txBody>
                    <a:bodyPr/>
                    <a:lstStyle/>
                    <a:p>
                      <a:pPr algn="ctr"/>
                      <a:r>
                        <a:rPr lang="en-US" sz="1600" dirty="0">
                          <a:solidFill>
                            <a:schemeClr val="bg1"/>
                          </a:solidFill>
                        </a:rPr>
                        <a:t>Your Competitive</a:t>
                      </a:r>
                      <a:r>
                        <a:rPr lang="en-US" sz="1600" baseline="0" dirty="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22960">
                <a:tc>
                  <a:txBody>
                    <a:bodyPr/>
                    <a:lstStyle/>
                    <a:p>
                      <a:r>
                        <a:rPr lang="en-US" sz="1600" dirty="0"/>
                        <a:t>1.</a:t>
                      </a:r>
                    </a:p>
                    <a:p>
                      <a:r>
                        <a:rPr lang="en-US" sz="1600" dirty="0"/>
                        <a:t>2.</a:t>
                      </a:r>
                    </a:p>
                    <a:p>
                      <a:r>
                        <a:rPr lang="en-US" sz="16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412</TotalTime>
  <Words>1812</Words>
  <Application>Microsoft Office PowerPoint</Application>
  <PresentationFormat>Widescreen</PresentationFormat>
  <Paragraphs>210</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Franklin Gothic Book</vt:lpstr>
      <vt:lpstr>Times New Roman</vt:lpstr>
      <vt:lpstr>Crop</vt:lpstr>
      <vt:lpstr>  i-Invest Business Plan Template</vt:lpstr>
      <vt:lpstr>Instructions </vt:lpstr>
      <vt:lpstr>Business name</vt:lpstr>
      <vt:lpstr>Product or Service</vt:lpstr>
      <vt:lpstr>PRODUCT/SERVICE</vt:lpstr>
      <vt:lpstr>Target Market</vt:lpstr>
      <vt:lpstr>TARGET MARKET</vt:lpstr>
      <vt:lpstr>Competitors</vt:lpstr>
      <vt:lpstr>Competitors</vt:lpstr>
      <vt:lpstr>Marketing Strategy</vt:lpstr>
      <vt:lpstr>MARKETING STRATEGY</vt:lpstr>
      <vt:lpstr>Sales Forecast</vt:lpstr>
      <vt:lpstr>Sales Forecast (First Year)</vt:lpstr>
      <vt:lpstr>Financials Pricing-Expenses-Profit</vt:lpstr>
      <vt:lpstr>FINANCIALS</vt:lpstr>
      <vt:lpstr>Start Up Costs</vt:lpstr>
      <vt:lpstr>Startup Costs</vt:lpstr>
      <vt:lpstr>Social Consciousness &amp;  Community Reinvestment</vt:lpstr>
      <vt:lpstr>Social Consciousness &amp;  Community Reinvestment</vt:lpstr>
      <vt:lpstr>Vendors/Suppliers</vt:lpstr>
      <vt:lpstr>Vendors &amp; Suppliers</vt:lpstr>
      <vt:lpstr>The Team</vt:lpstr>
      <vt:lpstr>The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Market Competitors Marketing Strategy Financial (Pricing/Start-up Costs/Profits) Social Consciousness/ Community Reinvestment Vendors/ Suppliers Team</dc:title>
  <dc:creator>Cathy Blandhard</dc:creator>
  <cp:lastModifiedBy>Michelle Jackson</cp:lastModifiedBy>
  <cp:revision>31</cp:revision>
  <dcterms:created xsi:type="dcterms:W3CDTF">2016-05-10T23:45:05Z</dcterms:created>
  <dcterms:modified xsi:type="dcterms:W3CDTF">2016-12-20T04:09:29Z</dcterms:modified>
</cp:coreProperties>
</file>